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3"/>
  </p:notesMasterIdLst>
  <p:sldIdLst>
    <p:sldId id="304" r:id="rId2"/>
    <p:sldId id="301" r:id="rId3"/>
    <p:sldId id="302" r:id="rId4"/>
    <p:sldId id="303"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0" r:id="rId31"/>
    <p:sldId id="331" r:id="rId32"/>
  </p:sldIdLst>
  <p:sldSz cx="9144000" cy="5143500" type="screen16x9"/>
  <p:notesSz cx="6858000" cy="9144000"/>
  <p:embeddedFontLst>
    <p:embeddedFont>
      <p:font typeface="Exo 2" panose="020B0604020202020204" charset="0"/>
      <p:regular r:id="rId34"/>
      <p:bold r:id="rId35"/>
      <p:italic r:id="rId36"/>
      <p:boldItalic r:id="rId37"/>
    </p:embeddedFont>
    <p:embeddedFont>
      <p:font typeface="Roboto Condensed Light"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2"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ED8D3F-8383-4B12-9D76-688D432C720F}">
  <a:tblStyle styleId="{8FED8D3F-8383-4B12-9D76-688D432C720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34" autoAdjust="0"/>
    <p:restoredTop sz="81129" autoAdjust="0"/>
  </p:normalViewPr>
  <p:slideViewPr>
    <p:cSldViewPr snapToGrid="0" showGuides="1">
      <p:cViewPr varScale="1">
        <p:scale>
          <a:sx n="81" d="100"/>
          <a:sy n="81" d="100"/>
        </p:scale>
        <p:origin x="978" y="84"/>
      </p:cViewPr>
      <p:guideLst>
        <p:guide orient="horz" pos="1620"/>
        <p:guide pos="2880"/>
      </p:guideLst>
    </p:cSldViewPr>
  </p:slideViewPr>
  <p:notesTextViewPr>
    <p:cViewPr>
      <p:scale>
        <a:sx n="1" d="1"/>
        <a:sy n="1" d="1"/>
      </p:scale>
      <p:origin x="0" y="0"/>
    </p:cViewPr>
  </p:notesTextViewPr>
  <p:sorterViewPr>
    <p:cViewPr>
      <p:scale>
        <a:sx n="100" d="100"/>
        <a:sy n="100" d="100"/>
      </p:scale>
      <p:origin x="0" y="-46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27T17:13:18.890" idx="1">
    <p:pos x="10" y="10"/>
    <p:text>Theo thống kê của tổ chức thương mại thế giới(WTO), từ năm 1948 - 1994 đã có 109 khối liên kết khu vực ra đời.</p:text>
    <p:extLst>
      <p:ext uri="{C676402C-5697-4E1C-873F-D02D1690AC5C}">
        <p15:threadingInfo xmlns:p15="http://schemas.microsoft.com/office/powerpoint/2012/main" timeZoneBias="-420"/>
      </p:ext>
    </p:extLst>
  </p:cm>
  <p:cm authorId="1" dt="2021-03-27T17:14:53.434" idx="2">
    <p:pos x="106" y="106"/>
    <p:text>Các liên minh kinh tế khu vực hấp dẫn nhiều chính phủ vì chúng có nhiều ưu thế hơn so với tiến trình tự do hóa thương mại toàn cầu</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3-27T17:13:18.890" idx="1">
    <p:pos x="10" y="10"/>
    <p:text>Theo thống kê của tổ chức thương mại thế giới(WTO), từ năm 1948 - 1994 đã có 109 khối liên kết khu vực ra đời.</p:text>
    <p:extLst>
      <p:ext uri="{C676402C-5697-4E1C-873F-D02D1690AC5C}">
        <p15:threadingInfo xmlns:p15="http://schemas.microsoft.com/office/powerpoint/2012/main" timeZoneBias="-420"/>
      </p:ext>
    </p:extLst>
  </p:cm>
  <p:cm authorId="1" dt="2021-03-27T17:14:53.434" idx="2">
    <p:pos x="106" y="106"/>
    <p:text>Các liên minh kinh tế khu vực hấp dẫn nhiều chính phủ vì chúng có nhiều ưu thế hơn so với tiến trình tự do hóa thương mại toàn cầu</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3-27T17:13:18.890" idx="1">
    <p:pos x="10" y="10"/>
    <p:text>Theo thống kê của tổ chức thương mại thế giới(WTO), từ năm 1948 - 1994 đã có 109 khối liên kết khu vực ra đời.</p:text>
    <p:extLst>
      <p:ext uri="{C676402C-5697-4E1C-873F-D02D1690AC5C}">
        <p15:threadingInfo xmlns:p15="http://schemas.microsoft.com/office/powerpoint/2012/main" timeZoneBias="-420"/>
      </p:ext>
    </p:extLst>
  </p:cm>
  <p:cm authorId="1" dt="2021-03-27T17:14:53.434" idx="2">
    <p:pos x="106" y="106"/>
    <p:text>Các liên minh kinh tế khu vực hấp dẫn nhiều chính phủ vì chúng có nhiều ưu thế hơn so với tiến trình tự do hóa thương mại toàn cầu</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2437066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193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Công</a:t>
            </a:r>
            <a:r>
              <a:rPr lang="en-US" baseline="0" dirty="0" smtClean="0"/>
              <a:t> </a:t>
            </a:r>
            <a:r>
              <a:rPr lang="en-US" baseline="0" dirty="0" err="1" smtClean="0"/>
              <a:t>nghệ</a:t>
            </a:r>
            <a:r>
              <a:rPr lang="en-US" baseline="0" dirty="0" smtClean="0"/>
              <a:t> </a:t>
            </a:r>
            <a:r>
              <a:rPr lang="en-US" baseline="0" dirty="0" err="1" smtClean="0"/>
              <a:t>cao</a:t>
            </a:r>
            <a:r>
              <a:rPr lang="en-US" baseline="0" dirty="0" smtClean="0"/>
              <a:t> =&gt; </a:t>
            </a:r>
            <a:r>
              <a:rPr lang="en-US" baseline="0" dirty="0" err="1" smtClean="0"/>
              <a:t>chế</a:t>
            </a:r>
            <a:r>
              <a:rPr lang="en-US" baseline="0" dirty="0" smtClean="0"/>
              <a:t> </a:t>
            </a:r>
            <a:r>
              <a:rPr lang="en-US" baseline="0" dirty="0" err="1" smtClean="0"/>
              <a:t>độ</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theo</a:t>
            </a:r>
            <a:r>
              <a:rPr lang="en-US" baseline="0" dirty="0" smtClean="0"/>
              <a:t> </a:t>
            </a:r>
            <a:r>
              <a:rPr lang="en-US" baseline="0" dirty="0" err="1" smtClean="0"/>
              <a:t>nhu</a:t>
            </a:r>
            <a:r>
              <a:rPr lang="en-US" baseline="0" dirty="0" smtClean="0"/>
              <a:t> </a:t>
            </a:r>
            <a:r>
              <a:rPr lang="en-US" baseline="0" dirty="0" err="1" smtClean="0"/>
              <a:t>cầu</a:t>
            </a:r>
            <a:endParaRPr lang="en-US" dirty="0"/>
          </a:p>
        </p:txBody>
      </p:sp>
    </p:spTree>
    <p:extLst>
      <p:ext uri="{BB962C8B-B14F-4D97-AF65-F5344CB8AC3E}">
        <p14:creationId xmlns:p14="http://schemas.microsoft.com/office/powerpoint/2010/main" val="2235261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“con </a:t>
            </a:r>
            <a:r>
              <a:rPr lang="en-US" dirty="0" err="1" smtClean="0"/>
              <a:t>đường</a:t>
            </a:r>
            <a:r>
              <a:rPr lang="en-US" baseline="0" dirty="0" smtClean="0"/>
              <a:t> </a:t>
            </a:r>
            <a:r>
              <a:rPr lang="en-US" baseline="0" dirty="0" err="1" smtClean="0"/>
              <a:t>thứ</a:t>
            </a:r>
            <a:r>
              <a:rPr lang="en-US" baseline="0" dirty="0" smtClean="0"/>
              <a:t> </a:t>
            </a:r>
            <a:r>
              <a:rPr lang="en-US" baseline="0" dirty="0" err="1" smtClean="0"/>
              <a:t>ba</a:t>
            </a:r>
            <a:r>
              <a:rPr lang="en-US" dirty="0" smtClean="0"/>
              <a:t>”, </a:t>
            </a:r>
            <a:r>
              <a:rPr lang="en-US" dirty="0" err="1" smtClean="0"/>
              <a:t>sự</a:t>
            </a:r>
            <a:r>
              <a:rPr lang="en-US" baseline="0" dirty="0" smtClean="0"/>
              <a:t> dung </a:t>
            </a:r>
            <a:r>
              <a:rPr lang="en-US" baseline="0" dirty="0" err="1" smtClean="0"/>
              <a:t>hòa</a:t>
            </a:r>
            <a:r>
              <a:rPr lang="en-US" baseline="0" dirty="0" smtClean="0"/>
              <a:t> </a:t>
            </a:r>
            <a:r>
              <a:rPr lang="en-US" baseline="0" dirty="0" err="1" smtClean="0"/>
              <a:t>quan</a:t>
            </a:r>
            <a:r>
              <a:rPr lang="en-US" baseline="0" dirty="0" smtClean="0"/>
              <a:t> </a:t>
            </a:r>
            <a:r>
              <a:rPr lang="en-US" baseline="0" dirty="0" err="1" smtClean="0"/>
              <a:t>niệm</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truyền</a:t>
            </a:r>
            <a:r>
              <a:rPr lang="en-US" baseline="0" dirty="0" smtClean="0"/>
              <a:t> </a:t>
            </a:r>
            <a:r>
              <a:rPr lang="en-US" baseline="0" dirty="0" err="1" smtClean="0"/>
              <a:t>thống</a:t>
            </a:r>
            <a:r>
              <a:rPr lang="en-US" baseline="0" dirty="0" smtClean="0"/>
              <a:t> </a:t>
            </a:r>
            <a:r>
              <a:rPr lang="en-US" baseline="0" dirty="0" err="1" smtClean="0"/>
              <a:t>và</a:t>
            </a:r>
            <a:r>
              <a:rPr lang="en-US" baseline="0" dirty="0" smtClean="0"/>
              <a:t> </a:t>
            </a:r>
            <a:r>
              <a:rPr lang="en-US" baseline="0" dirty="0" err="1" smtClean="0"/>
              <a:t>chủ</a:t>
            </a:r>
            <a:r>
              <a:rPr lang="en-US" baseline="0" dirty="0" smtClean="0"/>
              <a:t> </a:t>
            </a:r>
            <a:r>
              <a:rPr lang="en-US" baseline="0" dirty="0" err="1" smtClean="0"/>
              <a:t>trường</a:t>
            </a:r>
            <a:r>
              <a:rPr lang="en-US" baseline="0" dirty="0" smtClean="0"/>
              <a:t> </a:t>
            </a:r>
            <a:r>
              <a:rPr lang="en-US" baseline="0" dirty="0" err="1" smtClean="0"/>
              <a:t>chính</a:t>
            </a:r>
            <a:r>
              <a:rPr lang="en-US" baseline="0" dirty="0" smtClean="0"/>
              <a:t> </a:t>
            </a:r>
            <a:r>
              <a:rPr lang="en-US" baseline="0" dirty="0" err="1" smtClean="0"/>
              <a:t>trị</a:t>
            </a:r>
            <a:r>
              <a:rPr lang="en-US" baseline="0" dirty="0" smtClean="0"/>
              <a:t> </a:t>
            </a:r>
            <a:r>
              <a:rPr lang="en-US" baseline="0" dirty="0" err="1" smtClean="0"/>
              <a:t>của</a:t>
            </a:r>
            <a:r>
              <a:rPr lang="en-US" baseline="0" dirty="0" smtClean="0"/>
              <a:t> </a:t>
            </a:r>
            <a:r>
              <a:rPr lang="en-US" baseline="0" dirty="0" err="1" smtClean="0"/>
              <a:t>chủ</a:t>
            </a:r>
            <a:r>
              <a:rPr lang="en-US" baseline="0" dirty="0" smtClean="0"/>
              <a:t> </a:t>
            </a:r>
            <a:r>
              <a:rPr lang="en-US" baseline="0" dirty="0" err="1" smtClean="0"/>
              <a:t>nghĩa</a:t>
            </a:r>
            <a:r>
              <a:rPr lang="en-US" baseline="0" dirty="0" smtClean="0"/>
              <a:t> </a:t>
            </a:r>
            <a:r>
              <a:rPr lang="en-US" baseline="0" dirty="0" err="1" smtClean="0"/>
              <a:t>tự</a:t>
            </a:r>
            <a:r>
              <a:rPr lang="en-US" baseline="0" dirty="0" smtClean="0"/>
              <a:t> do </a:t>
            </a:r>
            <a:r>
              <a:rPr lang="en-US" baseline="0" dirty="0" err="1" smtClean="0"/>
              <a:t>với</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biện</a:t>
            </a:r>
            <a:r>
              <a:rPr lang="en-US" baseline="0" dirty="0" smtClean="0"/>
              <a:t> </a:t>
            </a:r>
            <a:r>
              <a:rPr lang="en-US" baseline="0" dirty="0" err="1" smtClean="0"/>
              <a:t>pháp</a:t>
            </a:r>
            <a:r>
              <a:rPr lang="en-US" baseline="0" dirty="0" smtClean="0"/>
              <a:t> </a:t>
            </a:r>
            <a:r>
              <a:rPr lang="en-US" baseline="0" dirty="0" err="1" smtClean="0"/>
              <a:t>của</a:t>
            </a:r>
            <a:r>
              <a:rPr lang="en-US" baseline="0" dirty="0" smtClean="0"/>
              <a:t> </a:t>
            </a:r>
            <a:r>
              <a:rPr lang="en-US" baseline="0" dirty="0" err="1" smtClean="0"/>
              <a:t>chủ</a:t>
            </a:r>
            <a:r>
              <a:rPr lang="en-US" baseline="0" dirty="0" smtClean="0"/>
              <a:t> </a:t>
            </a:r>
            <a:r>
              <a:rPr lang="en-US" baseline="0" dirty="0" err="1" smtClean="0"/>
              <a:t>nghĩa</a:t>
            </a:r>
            <a:r>
              <a:rPr lang="en-US" baseline="0" dirty="0" smtClean="0"/>
              <a:t> </a:t>
            </a:r>
            <a:r>
              <a:rPr lang="en-US" baseline="0" dirty="0" err="1" smtClean="0"/>
              <a:t>bảo</a:t>
            </a:r>
            <a:r>
              <a:rPr lang="en-US" baseline="0" dirty="0" smtClean="0"/>
              <a:t> </a:t>
            </a:r>
            <a:r>
              <a:rPr lang="en-US" baseline="0" dirty="0" err="1" smtClean="0"/>
              <a:t>thủ</a:t>
            </a:r>
            <a:r>
              <a:rPr lang="en-US" baseline="0" dirty="0" smtClean="0"/>
              <a:t> </a:t>
            </a:r>
            <a:r>
              <a:rPr lang="en-US" baseline="0" dirty="0" err="1" smtClean="0"/>
              <a:t>mới</a:t>
            </a:r>
            <a:endParaRPr lang="en-US" baseline="0" dirty="0" smtClean="0"/>
          </a:p>
          <a:p>
            <a:r>
              <a:rPr lang="en-US" baseline="0" dirty="0" smtClean="0"/>
              <a:t>=&gt; </a:t>
            </a:r>
            <a:r>
              <a:rPr lang="en-US" baseline="0" dirty="0" err="1" smtClean="0"/>
              <a:t>xoa</a:t>
            </a:r>
            <a:r>
              <a:rPr lang="en-US" baseline="0" dirty="0" smtClean="0"/>
              <a:t> </a:t>
            </a:r>
            <a:r>
              <a:rPr lang="en-US" baseline="0" dirty="0" err="1" smtClean="0"/>
              <a:t>dịu</a:t>
            </a:r>
            <a:r>
              <a:rPr lang="en-US" baseline="0" dirty="0" smtClean="0"/>
              <a:t> </a:t>
            </a:r>
            <a:r>
              <a:rPr lang="en-US" baseline="0" dirty="0" err="1" smtClean="0"/>
              <a:t>mâu</a:t>
            </a:r>
            <a:r>
              <a:rPr lang="en-US" baseline="0" dirty="0" smtClean="0"/>
              <a:t> </a:t>
            </a:r>
            <a:r>
              <a:rPr lang="en-US" baseline="0" dirty="0" err="1" smtClean="0"/>
              <a:t>thuẫn</a:t>
            </a:r>
            <a:r>
              <a:rPr lang="en-US" baseline="0" dirty="0" smtClean="0"/>
              <a:t> </a:t>
            </a:r>
            <a:r>
              <a:rPr lang="en-US" baseline="0" dirty="0" err="1" smtClean="0"/>
              <a:t>của</a:t>
            </a:r>
            <a:r>
              <a:rPr lang="en-US" baseline="0" dirty="0" smtClean="0"/>
              <a:t> CNTB </a:t>
            </a:r>
            <a:r>
              <a:rPr lang="en-US" baseline="0" dirty="0" err="1" smtClean="0"/>
              <a:t>hiện</a:t>
            </a:r>
            <a:r>
              <a:rPr lang="en-US" baseline="0" dirty="0" smtClean="0"/>
              <a:t> nay</a:t>
            </a:r>
            <a:endParaRPr lang="en-US" dirty="0"/>
          </a:p>
        </p:txBody>
      </p:sp>
    </p:spTree>
    <p:extLst>
      <p:ext uri="{BB962C8B-B14F-4D97-AF65-F5344CB8AC3E}">
        <p14:creationId xmlns:p14="http://schemas.microsoft.com/office/powerpoint/2010/main" val="3761138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Chiến</a:t>
            </a:r>
            <a:r>
              <a:rPr lang="en-US" dirty="0" smtClean="0"/>
              <a:t> </a:t>
            </a:r>
            <a:r>
              <a:rPr lang="en-US" dirty="0" err="1" smtClean="0"/>
              <a:t>tranh</a:t>
            </a:r>
            <a:r>
              <a:rPr lang="en-US" dirty="0" smtClean="0"/>
              <a:t> </a:t>
            </a:r>
            <a:r>
              <a:rPr lang="en-US" dirty="0" err="1" smtClean="0"/>
              <a:t>mậu</a:t>
            </a:r>
            <a:r>
              <a:rPr lang="en-US" baseline="0" dirty="0" smtClean="0"/>
              <a:t> </a:t>
            </a:r>
            <a:r>
              <a:rPr lang="en-US" baseline="0" dirty="0" err="1" smtClean="0"/>
              <a:t>dịch</a:t>
            </a:r>
            <a:r>
              <a:rPr lang="en-US" baseline="0" dirty="0" smtClean="0"/>
              <a:t>, </a:t>
            </a:r>
            <a:r>
              <a:rPr lang="en-US" baseline="0" dirty="0" err="1" smtClean="0"/>
              <a:t>chiến</a:t>
            </a:r>
            <a:r>
              <a:rPr lang="en-US" baseline="0" dirty="0" smtClean="0"/>
              <a:t> </a:t>
            </a:r>
            <a:r>
              <a:rPr lang="en-US" baseline="0" dirty="0" err="1" smtClean="0"/>
              <a:t>tranh</a:t>
            </a:r>
            <a:r>
              <a:rPr lang="en-US" baseline="0" dirty="0" smtClean="0"/>
              <a:t> </a:t>
            </a:r>
            <a:r>
              <a:rPr lang="en-US" baseline="0" dirty="0" err="1" smtClean="0"/>
              <a:t>tỷ</a:t>
            </a:r>
            <a:r>
              <a:rPr lang="en-US" baseline="0" dirty="0" smtClean="0"/>
              <a:t> </a:t>
            </a:r>
            <a:r>
              <a:rPr lang="en-US" baseline="0" dirty="0" err="1" smtClean="0"/>
              <a:t>giá</a:t>
            </a:r>
            <a:r>
              <a:rPr lang="en-US" baseline="0" dirty="0" smtClean="0"/>
              <a:t> </a:t>
            </a:r>
            <a:r>
              <a:rPr lang="en-US" baseline="0" dirty="0" err="1" smtClean="0"/>
              <a:t>hối</a:t>
            </a:r>
            <a:r>
              <a:rPr lang="en-US" baseline="0" dirty="0" smtClean="0"/>
              <a:t> </a:t>
            </a:r>
            <a:r>
              <a:rPr lang="en-US" baseline="0" dirty="0" err="1" smtClean="0"/>
              <a:t>đoái</a:t>
            </a:r>
            <a:r>
              <a:rPr lang="en-US" baseline="0" dirty="0" smtClean="0"/>
              <a:t>, </a:t>
            </a:r>
            <a:r>
              <a:rPr lang="en-US" baseline="0" dirty="0" err="1" smtClean="0"/>
              <a:t>chiến</a:t>
            </a:r>
            <a:r>
              <a:rPr lang="en-US" baseline="0" dirty="0" smtClean="0"/>
              <a:t> </a:t>
            </a:r>
            <a:r>
              <a:rPr lang="en-US" baseline="0" dirty="0" err="1" smtClean="0"/>
              <a:t>tranh</a:t>
            </a:r>
            <a:r>
              <a:rPr lang="en-US" baseline="0" dirty="0" smtClean="0"/>
              <a:t> </a:t>
            </a:r>
            <a:r>
              <a:rPr lang="en-US" baseline="0" dirty="0" err="1" smtClean="0"/>
              <a:t>lãi</a:t>
            </a:r>
            <a:r>
              <a:rPr lang="en-US" baseline="0" dirty="0" smtClean="0"/>
              <a:t> </a:t>
            </a:r>
            <a:r>
              <a:rPr lang="en-US" baseline="0" dirty="0" err="1" smtClean="0"/>
              <a:t>suất</a:t>
            </a:r>
            <a:endParaRPr lang="en-US" dirty="0"/>
          </a:p>
        </p:txBody>
      </p:sp>
    </p:spTree>
    <p:extLst>
      <p:ext uri="{BB962C8B-B14F-4D97-AF65-F5344CB8AC3E}">
        <p14:creationId xmlns:p14="http://schemas.microsoft.com/office/powerpoint/2010/main" val="337338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646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662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2180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1280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1304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188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3898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9baafe93df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9baafe93df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01949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612860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Title only 3">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826086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228192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269163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77305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019511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685123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6" r:id="rId2"/>
    <p:sldLayoutId id="2147483657" r:id="rId3"/>
    <p:sldLayoutId id="2147483658"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30.jpeg"/><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BC8A390B-C497-40B7-B22C-21E2152CCD89}"/>
              </a:ext>
            </a:extLst>
          </p:cNvPr>
          <p:cNvSpPr>
            <a:spLocks noGrp="1"/>
          </p:cNvSpPr>
          <p:nvPr>
            <p:ph type="body" idx="1"/>
          </p:nvPr>
        </p:nvSpPr>
        <p:spPr/>
        <p:txBody>
          <a:bodyPr/>
          <a:lstStyle/>
          <a:p>
            <a:pPr marL="177800" indent="0">
              <a:buNone/>
            </a:pPr>
            <a:r>
              <a:rPr lang="vi-VN" sz="2000" dirty="0"/>
              <a:t>- </a:t>
            </a:r>
            <a:r>
              <a:rPr lang="en-US" sz="2000" dirty="0"/>
              <a:t>Class : </a:t>
            </a:r>
            <a:r>
              <a:rPr lang="vi-VN" sz="2000" dirty="0" smtClean="0"/>
              <a:t>EL1401</a:t>
            </a:r>
            <a:endParaRPr lang="en-US" sz="2000" dirty="0"/>
          </a:p>
          <a:p>
            <a:pPr marL="177800" indent="0">
              <a:buNone/>
            </a:pPr>
            <a:r>
              <a:rPr lang="vi-VN" sz="2000" dirty="0"/>
              <a:t>- </a:t>
            </a:r>
            <a:r>
              <a:rPr lang="en-US" sz="2000" dirty="0"/>
              <a:t>Group : </a:t>
            </a:r>
            <a:r>
              <a:rPr lang="vi-VN" sz="2000" dirty="0" smtClean="0"/>
              <a:t>1</a:t>
            </a:r>
            <a:r>
              <a:rPr lang="en-US" sz="2000" dirty="0" smtClean="0"/>
              <a:t>1</a:t>
            </a:r>
            <a:endParaRPr lang="en-US" sz="2000" dirty="0"/>
          </a:p>
          <a:p>
            <a:pPr marL="177800" indent="0">
              <a:buNone/>
            </a:pPr>
            <a:r>
              <a:rPr lang="vi-VN" sz="2000" dirty="0"/>
              <a:t>- </a:t>
            </a:r>
            <a:r>
              <a:rPr lang="en-US" sz="2000" dirty="0"/>
              <a:t>Topic : </a:t>
            </a:r>
            <a:r>
              <a:rPr lang="vi-VN" sz="2000" dirty="0"/>
              <a:t>CHỦ NGHĨA TƯ BẢN NGÀY NAY VÀ NHỮNG BIỂU HIỆN MỚI CỦA NÓ</a:t>
            </a:r>
            <a:r>
              <a:rPr lang="vi-VN" sz="2000" dirty="0" smtClean="0"/>
              <a:t>.</a:t>
            </a:r>
            <a:endParaRPr lang="vi-VN" sz="2000" dirty="0"/>
          </a:p>
          <a:p>
            <a:pPr marL="177800" indent="0">
              <a:buNone/>
            </a:pPr>
            <a:r>
              <a:rPr lang="vi-VN" sz="2000" dirty="0"/>
              <a:t>- Group Members : Khúc Xuân Hào , </a:t>
            </a:r>
            <a:r>
              <a:rPr lang="en-US" sz="2000" dirty="0" smtClean="0"/>
              <a:t> </a:t>
            </a:r>
            <a:r>
              <a:rPr lang="vi-VN" sz="2000" dirty="0" smtClean="0"/>
              <a:t>Trịnh </a:t>
            </a:r>
            <a:r>
              <a:rPr lang="vi-VN" sz="2000" dirty="0"/>
              <a:t>Bá Bình , </a:t>
            </a:r>
            <a:r>
              <a:rPr lang="en-US" sz="2000" dirty="0" smtClean="0"/>
              <a:t> </a:t>
            </a:r>
            <a:r>
              <a:rPr lang="vi-VN" sz="2000" dirty="0" smtClean="0"/>
              <a:t>Lưu </a:t>
            </a:r>
            <a:r>
              <a:rPr lang="vi-VN" sz="2000" dirty="0"/>
              <a:t>Hoàng Thiện , </a:t>
            </a:r>
            <a:r>
              <a:rPr lang="en-US" sz="2000" dirty="0" smtClean="0"/>
              <a:t> </a:t>
            </a:r>
            <a:r>
              <a:rPr lang="vi-VN" sz="2000" dirty="0" smtClean="0"/>
              <a:t>Nguyễn </a:t>
            </a:r>
            <a:r>
              <a:rPr lang="vi-VN" sz="2000" dirty="0"/>
              <a:t>Phương Đông , </a:t>
            </a:r>
            <a:r>
              <a:rPr lang="en-US" sz="2000" dirty="0" smtClean="0"/>
              <a:t> </a:t>
            </a:r>
            <a:r>
              <a:rPr lang="vi-VN" sz="2000" dirty="0" smtClean="0"/>
              <a:t>Phạm </a:t>
            </a:r>
            <a:r>
              <a:rPr lang="vi-VN" sz="2000" dirty="0"/>
              <a:t>Anh Minh.</a:t>
            </a:r>
            <a:endParaRPr lang="en-US" sz="2000" dirty="0"/>
          </a:p>
        </p:txBody>
      </p:sp>
      <p:sp>
        <p:nvSpPr>
          <p:cNvPr id="3" name="Title 2">
            <a:extLst>
              <a:ext uri="{FF2B5EF4-FFF2-40B4-BE49-F238E27FC236}">
                <a16:creationId xmlns="" xmlns:a16="http://schemas.microsoft.com/office/drawing/2014/main" id="{CB6140F2-17FB-4C0C-879B-62104B7AEF42}"/>
              </a:ext>
            </a:extLst>
          </p:cNvPr>
          <p:cNvSpPr>
            <a:spLocks noGrp="1"/>
          </p:cNvSpPr>
          <p:nvPr>
            <p:ph type="ctrTitle"/>
          </p:nvPr>
        </p:nvSpPr>
        <p:spPr>
          <a:xfrm>
            <a:off x="1723100" y="144420"/>
            <a:ext cx="5214300" cy="946200"/>
          </a:xfrm>
        </p:spPr>
        <p:txBody>
          <a:bodyPr/>
          <a:lstStyle/>
          <a:p>
            <a:r>
              <a:rPr lang="en-US" sz="3600" dirty="0"/>
              <a:t>MLN101 </a:t>
            </a:r>
            <a:r>
              <a:rPr lang="vi-VN" sz="3600" dirty="0"/>
              <a:t>Presentation.</a:t>
            </a:r>
            <a:endParaRPr lang="en-US" sz="3600" dirty="0"/>
          </a:p>
        </p:txBody>
      </p:sp>
      <p:pic>
        <p:nvPicPr>
          <p:cNvPr id="1028" name="Picture 4" descr="Cơ sở hình thành chủ nghĩa Mác | Giáo dục chính trị">
            <a:extLst>
              <a:ext uri="{FF2B5EF4-FFF2-40B4-BE49-F238E27FC236}">
                <a16:creationId xmlns="" xmlns:a16="http://schemas.microsoft.com/office/drawing/2014/main" id="{9B4A8BB4-5BCE-486E-945C-D1AEBA801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850" y="0"/>
            <a:ext cx="1581150" cy="1585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998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73E30F-3CFF-4C2D-8EDA-9A8DD889CC89}"/>
              </a:ext>
            </a:extLst>
          </p:cNvPr>
          <p:cNvSpPr>
            <a:spLocks noGrp="1"/>
          </p:cNvSpPr>
          <p:nvPr>
            <p:ph type="ctrTitle"/>
          </p:nvPr>
        </p:nvSpPr>
        <p:spPr>
          <a:xfrm flipH="1">
            <a:off x="2461878" y="479053"/>
            <a:ext cx="6399734" cy="818590"/>
          </a:xfrm>
        </p:spPr>
        <p:txBody>
          <a:bodyPr/>
          <a:lstStyle/>
          <a:p>
            <a:pPr algn="l"/>
            <a:r>
              <a:rPr lang="vi-VN" sz="2000" b="0" i="0" dirty="0">
                <a:solidFill>
                  <a:srgbClr val="000000"/>
                </a:solidFill>
                <a:effectLst/>
                <a:latin typeface="+mn-lt"/>
                <a:ea typeface="Roboto Condensed Light" panose="020B0604020202020204" charset="0"/>
              </a:rPr>
              <a:t>Từ đầu những năm 70 của thế kỷ XX, đại bộ phận dòng tư bản lại chảy qua chảy lại giữa các nước tư bản chủ nghĩa phát triển với nhau.</a:t>
            </a:r>
            <a:endParaRPr lang="en-US" sz="2000" dirty="0">
              <a:latin typeface="+mn-lt"/>
              <a:ea typeface="Roboto Condensed Light" panose="020B0604020202020204" charset="0"/>
            </a:endParaRPr>
          </a:p>
        </p:txBody>
      </p:sp>
      <p:sp>
        <p:nvSpPr>
          <p:cNvPr id="3" name="Subtitle 2">
            <a:extLst>
              <a:ext uri="{FF2B5EF4-FFF2-40B4-BE49-F238E27FC236}">
                <a16:creationId xmlns="" xmlns:a16="http://schemas.microsoft.com/office/drawing/2014/main" id="{3A06D52D-85BD-45C5-932F-73831F2B7F3E}"/>
              </a:ext>
            </a:extLst>
          </p:cNvPr>
          <p:cNvSpPr>
            <a:spLocks noGrp="1"/>
          </p:cNvSpPr>
          <p:nvPr>
            <p:ph type="subTitle" idx="1"/>
          </p:nvPr>
        </p:nvSpPr>
        <p:spPr>
          <a:xfrm flipH="1">
            <a:off x="3067878" y="1369135"/>
            <a:ext cx="6076122" cy="3532318"/>
          </a:xfrm>
        </p:spPr>
        <p:txBody>
          <a:bodyPr/>
          <a:lstStyle/>
          <a:p>
            <a:pPr algn="l">
              <a:buFontTx/>
              <a:buChar char="-"/>
            </a:pPr>
            <a:r>
              <a:rPr lang="vi-VN" sz="1400" b="0" i="0" dirty="0">
                <a:solidFill>
                  <a:srgbClr val="000000"/>
                </a:solidFill>
                <a:effectLst/>
                <a:latin typeface="+mn-lt"/>
                <a:ea typeface="Roboto Condensed Light" panose="020B0604020202020204" charset="0"/>
              </a:rPr>
              <a:t>Về phía các nước đang phát triển</a:t>
            </a:r>
            <a:r>
              <a:rPr lang="vi-VN" sz="1400" dirty="0">
                <a:latin typeface="+mn-lt"/>
              </a:rPr>
              <a:t>:</a:t>
            </a:r>
          </a:p>
          <a:p>
            <a:pPr marL="152400" indent="0" algn="l"/>
            <a:r>
              <a:rPr lang="vi-VN" sz="1400" dirty="0">
                <a:latin typeface="+mn-lt"/>
                <a:ea typeface="Roboto Condensed Light" panose="020B0604020202020204" charset="0"/>
              </a:rPr>
              <a:t>	+ </a:t>
            </a:r>
            <a:r>
              <a:rPr lang="vi-VN" sz="1400" dirty="0">
                <a:solidFill>
                  <a:srgbClr val="000000"/>
                </a:solidFill>
                <a:latin typeface="+mn-lt"/>
                <a:ea typeface="Roboto Condensed Light" panose="020B0604020202020204" charset="0"/>
              </a:rPr>
              <a:t>P</a:t>
            </a:r>
            <a:r>
              <a:rPr lang="vi-VN" sz="1400" b="0" i="0" dirty="0">
                <a:solidFill>
                  <a:srgbClr val="000000"/>
                </a:solidFill>
                <a:effectLst/>
                <a:latin typeface="+mn-lt"/>
                <a:ea typeface="Roboto Condensed Light" panose="020B0604020202020204" charset="0"/>
              </a:rPr>
              <a:t>hần lớn những nước này ở trong tình hình chính trị thiếu ổn 	định; thiếu môi trường đầu tư an toàn và thuận lợi.</a:t>
            </a:r>
          </a:p>
          <a:p>
            <a:pPr marL="152400" indent="0" algn="l"/>
            <a:r>
              <a:rPr lang="vi-VN" sz="1400" dirty="0">
                <a:solidFill>
                  <a:srgbClr val="000000"/>
                </a:solidFill>
                <a:latin typeface="+mn-lt"/>
                <a:ea typeface="Roboto Condensed Light" panose="020B0604020202020204" charset="0"/>
              </a:rPr>
              <a:t>	+ T</a:t>
            </a:r>
            <a:r>
              <a:rPr lang="vi-VN" sz="1400" b="0" i="0" dirty="0">
                <a:solidFill>
                  <a:srgbClr val="000000"/>
                </a:solidFill>
                <a:effectLst/>
                <a:latin typeface="+mn-lt"/>
                <a:ea typeface="Roboto Condensed Light" panose="020B0604020202020204" charset="0"/>
              </a:rPr>
              <a:t>hiếu đội ngũ chuyên gia, cán bộ khoa học - kỹ thuật, công 	nhân lành nghề; trình độ dân trí thấp và tích lũy từ nội bộ nền 	kinh tế quốc dân ít, không đủ mức cần thiết để tiểp nhận đầu 	tư nước ngoài.</a:t>
            </a:r>
          </a:p>
          <a:p>
            <a:pPr marL="438150" indent="-285750" algn="l">
              <a:buFontTx/>
              <a:buChar char="-"/>
            </a:pPr>
            <a:r>
              <a:rPr lang="vi-VN" sz="1400" b="0" i="0" dirty="0">
                <a:solidFill>
                  <a:srgbClr val="000000"/>
                </a:solidFill>
                <a:effectLst/>
                <a:latin typeface="+mn-lt"/>
                <a:ea typeface="Roboto Condensed Light" panose="020B0604020202020204" charset="0"/>
              </a:rPr>
              <a:t>Về phía các nước tư bản chủ nghĩa phát triển :</a:t>
            </a:r>
          </a:p>
          <a:p>
            <a:pPr marL="609600" lvl="1" indent="0" algn="l"/>
            <a:r>
              <a:rPr lang="vi-VN" sz="1400" dirty="0">
                <a:solidFill>
                  <a:srgbClr val="000000"/>
                </a:solidFill>
                <a:latin typeface="+mn-lt"/>
                <a:ea typeface="Roboto Condensed Light" panose="020B0604020202020204" charset="0"/>
              </a:rPr>
              <a:t>+ </a:t>
            </a:r>
            <a:r>
              <a:rPr lang="vi-VN" sz="1400" b="0" i="0" dirty="0">
                <a:solidFill>
                  <a:srgbClr val="000000"/>
                </a:solidFill>
                <a:effectLst/>
                <a:latin typeface="+mn-lt"/>
                <a:ea typeface="Roboto Condensed Light" panose="020B0604020202020204" charset="0"/>
              </a:rPr>
              <a:t>xuất hiện nhiều ngành sản xuất và dịch vụ mới, nhất là những ngành có hàm lượng khoa học – kỹ thuật cao, đòi hỏi lượng vốn lớn để đầu tư vào nghiên cứu khoa học – kỹ thuật và sản xuất.</a:t>
            </a:r>
          </a:p>
          <a:p>
            <a:pPr marL="609600" lvl="1" indent="0" algn="l"/>
            <a:endParaRPr lang="vi-VN" sz="1600" b="0" i="0" dirty="0">
              <a:solidFill>
                <a:srgbClr val="000000"/>
              </a:solidFill>
              <a:effectLst/>
              <a:latin typeface="Roboto Condensed Light" panose="020B0604020202020204" charset="0"/>
              <a:ea typeface="Roboto Condensed Light" panose="020B0604020202020204" charset="0"/>
            </a:endParaRPr>
          </a:p>
        </p:txBody>
      </p:sp>
      <p:pic>
        <p:nvPicPr>
          <p:cNvPr id="7170" name="Picture 2" descr="Cảnh giác trước những luận điệu sai trái - Người Mai Trung">
            <a:extLst>
              <a:ext uri="{FF2B5EF4-FFF2-40B4-BE49-F238E27FC236}">
                <a16:creationId xmlns="" xmlns:a16="http://schemas.microsoft.com/office/drawing/2014/main" id="{57B2EBA9-4DBE-46B9-9851-7ECF1A735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067339"/>
            <a:ext cx="3292267" cy="315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6401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70650" y="1144200"/>
            <a:ext cx="3433931" cy="3510600"/>
          </a:xfrm>
        </p:spPr>
        <p:txBody>
          <a:bodyPr/>
          <a:lstStyle/>
          <a:p>
            <a:pPr marL="177800" indent="0">
              <a:buNone/>
            </a:pPr>
            <a:r>
              <a:rPr lang="en-US" dirty="0" smtClean="0">
                <a:solidFill>
                  <a:srgbClr val="FF0000"/>
                </a:solidFill>
                <a:latin typeface="+mj-lt"/>
              </a:rPr>
              <a:t>D. </a:t>
            </a:r>
            <a:r>
              <a:rPr lang="en-US" dirty="0" err="1" smtClean="0">
                <a:solidFill>
                  <a:srgbClr val="FF0000"/>
                </a:solidFill>
                <a:latin typeface="+mj-lt"/>
              </a:rPr>
              <a:t>Sự</a:t>
            </a:r>
            <a:r>
              <a:rPr lang="en-US" dirty="0" smtClean="0">
                <a:solidFill>
                  <a:srgbClr val="FF0000"/>
                </a:solidFill>
                <a:latin typeface="+mj-lt"/>
              </a:rPr>
              <a:t> </a:t>
            </a:r>
            <a:r>
              <a:rPr lang="en-US" dirty="0" err="1" smtClean="0">
                <a:solidFill>
                  <a:srgbClr val="FF0000"/>
                </a:solidFill>
                <a:latin typeface="+mj-lt"/>
              </a:rPr>
              <a:t>phân</a:t>
            </a:r>
            <a:r>
              <a:rPr lang="en-US" dirty="0" smtClean="0">
                <a:solidFill>
                  <a:srgbClr val="FF0000"/>
                </a:solidFill>
                <a:latin typeface="+mj-lt"/>
              </a:rPr>
              <a:t> chia </a:t>
            </a:r>
            <a:r>
              <a:rPr lang="en-US" dirty="0" err="1" smtClean="0">
                <a:solidFill>
                  <a:srgbClr val="FF0000"/>
                </a:solidFill>
                <a:latin typeface="+mj-lt"/>
              </a:rPr>
              <a:t>thế</a:t>
            </a:r>
            <a:r>
              <a:rPr lang="en-US" dirty="0" smtClean="0">
                <a:solidFill>
                  <a:srgbClr val="FF0000"/>
                </a:solidFill>
                <a:latin typeface="+mj-lt"/>
              </a:rPr>
              <a:t> </a:t>
            </a:r>
            <a:r>
              <a:rPr lang="en-US" dirty="0" err="1" smtClean="0">
                <a:solidFill>
                  <a:srgbClr val="FF0000"/>
                </a:solidFill>
                <a:latin typeface="+mj-lt"/>
              </a:rPr>
              <a:t>giới</a:t>
            </a:r>
            <a:r>
              <a:rPr lang="en-US" dirty="0" smtClean="0">
                <a:solidFill>
                  <a:srgbClr val="FF0000"/>
                </a:solidFill>
                <a:latin typeface="+mj-lt"/>
              </a:rPr>
              <a:t> </a:t>
            </a:r>
            <a:r>
              <a:rPr lang="en-US" dirty="0" err="1" smtClean="0">
                <a:solidFill>
                  <a:srgbClr val="FF0000"/>
                </a:solidFill>
                <a:latin typeface="+mj-lt"/>
              </a:rPr>
              <a:t>giữa</a:t>
            </a:r>
            <a:r>
              <a:rPr lang="en-US" dirty="0" smtClean="0">
                <a:solidFill>
                  <a:srgbClr val="FF0000"/>
                </a:solidFill>
                <a:latin typeface="+mj-lt"/>
              </a:rPr>
              <a:t> </a:t>
            </a:r>
            <a:r>
              <a:rPr lang="en-US" dirty="0" err="1" smtClean="0">
                <a:solidFill>
                  <a:srgbClr val="FF0000"/>
                </a:solidFill>
                <a:latin typeface="+mj-lt"/>
              </a:rPr>
              <a:t>các</a:t>
            </a:r>
            <a:r>
              <a:rPr lang="en-US" dirty="0" smtClean="0">
                <a:solidFill>
                  <a:srgbClr val="FF0000"/>
                </a:solidFill>
                <a:latin typeface="+mj-lt"/>
              </a:rPr>
              <a:t> </a:t>
            </a:r>
            <a:r>
              <a:rPr lang="en-US" dirty="0" err="1" smtClean="0">
                <a:solidFill>
                  <a:srgbClr val="FF0000"/>
                </a:solidFill>
                <a:latin typeface="+mj-lt"/>
              </a:rPr>
              <a:t>liên</a:t>
            </a:r>
            <a:r>
              <a:rPr lang="en-US" dirty="0" smtClean="0">
                <a:solidFill>
                  <a:srgbClr val="FF0000"/>
                </a:solidFill>
                <a:latin typeface="+mj-lt"/>
              </a:rPr>
              <a:t> minh </a:t>
            </a:r>
            <a:r>
              <a:rPr lang="en-US" dirty="0" err="1" smtClean="0">
                <a:solidFill>
                  <a:srgbClr val="FF0000"/>
                </a:solidFill>
                <a:latin typeface="+mj-lt"/>
              </a:rPr>
              <a:t>của</a:t>
            </a:r>
            <a:r>
              <a:rPr lang="en-US" dirty="0" smtClean="0">
                <a:solidFill>
                  <a:srgbClr val="FF0000"/>
                </a:solidFill>
                <a:latin typeface="+mj-lt"/>
              </a:rPr>
              <a:t> </a:t>
            </a:r>
            <a:r>
              <a:rPr lang="en-US" dirty="0" err="1" smtClean="0">
                <a:solidFill>
                  <a:srgbClr val="FF0000"/>
                </a:solidFill>
                <a:latin typeface="+mj-lt"/>
              </a:rPr>
              <a:t>chủ</a:t>
            </a:r>
            <a:r>
              <a:rPr lang="en-US" dirty="0" smtClean="0">
                <a:solidFill>
                  <a:srgbClr val="FF0000"/>
                </a:solidFill>
                <a:latin typeface="+mj-lt"/>
              </a:rPr>
              <a:t> </a:t>
            </a:r>
            <a:r>
              <a:rPr lang="en-US" dirty="0" err="1" smtClean="0">
                <a:solidFill>
                  <a:srgbClr val="FF0000"/>
                </a:solidFill>
                <a:latin typeface="+mj-lt"/>
              </a:rPr>
              <a:t>nghĩa</a:t>
            </a:r>
            <a:r>
              <a:rPr lang="en-US" dirty="0" smtClean="0">
                <a:solidFill>
                  <a:srgbClr val="FF0000"/>
                </a:solidFill>
                <a:latin typeface="+mj-lt"/>
              </a:rPr>
              <a:t> </a:t>
            </a:r>
            <a:r>
              <a:rPr lang="en-US" dirty="0" err="1" smtClean="0">
                <a:solidFill>
                  <a:srgbClr val="FF0000"/>
                </a:solidFill>
                <a:latin typeface="+mj-lt"/>
              </a:rPr>
              <a:t>tư</a:t>
            </a:r>
            <a:r>
              <a:rPr lang="en-US" dirty="0" smtClean="0">
                <a:solidFill>
                  <a:srgbClr val="FF0000"/>
                </a:solidFill>
                <a:latin typeface="+mj-lt"/>
              </a:rPr>
              <a:t> </a:t>
            </a:r>
            <a:r>
              <a:rPr lang="en-US" dirty="0" err="1" smtClean="0">
                <a:solidFill>
                  <a:srgbClr val="FF0000"/>
                </a:solidFill>
                <a:latin typeface="+mj-lt"/>
              </a:rPr>
              <a:t>bản</a:t>
            </a:r>
            <a:r>
              <a:rPr lang="en-US" dirty="0" smtClean="0">
                <a:solidFill>
                  <a:srgbClr val="FF0000"/>
                </a:solidFill>
                <a:latin typeface="+mj-lt"/>
              </a:rPr>
              <a:t> </a:t>
            </a:r>
            <a:r>
              <a:rPr lang="en-US" dirty="0" smtClean="0">
                <a:latin typeface="+mj-lt"/>
              </a:rPr>
              <a:t>: Xu </a:t>
            </a:r>
            <a:r>
              <a:rPr lang="en-US" dirty="0" err="1" smtClean="0">
                <a:latin typeface="+mj-lt"/>
              </a:rPr>
              <a:t>hướng</a:t>
            </a:r>
            <a:r>
              <a:rPr lang="en-US" dirty="0" smtClean="0">
                <a:latin typeface="+mj-lt"/>
              </a:rPr>
              <a:t> </a:t>
            </a:r>
            <a:r>
              <a:rPr lang="en-US" dirty="0" err="1" smtClean="0">
                <a:latin typeface="+mj-lt"/>
              </a:rPr>
              <a:t>quốc</a:t>
            </a:r>
            <a:r>
              <a:rPr lang="en-US" dirty="0" smtClean="0">
                <a:latin typeface="+mj-lt"/>
              </a:rPr>
              <a:t> </a:t>
            </a:r>
            <a:r>
              <a:rPr lang="en-US" dirty="0" err="1" smtClean="0">
                <a:latin typeface="+mj-lt"/>
              </a:rPr>
              <a:t>tế</a:t>
            </a:r>
            <a:r>
              <a:rPr lang="en-US" dirty="0" smtClean="0">
                <a:latin typeface="+mj-lt"/>
              </a:rPr>
              <a:t> </a:t>
            </a:r>
            <a:r>
              <a:rPr lang="en-US" dirty="0" err="1" smtClean="0">
                <a:latin typeface="+mj-lt"/>
              </a:rPr>
              <a:t>hóa</a:t>
            </a:r>
            <a:r>
              <a:rPr lang="en-US" dirty="0" smtClean="0">
                <a:latin typeface="+mj-lt"/>
              </a:rPr>
              <a:t>, </a:t>
            </a:r>
            <a:r>
              <a:rPr lang="en-US" dirty="0" err="1" smtClean="0">
                <a:latin typeface="+mj-lt"/>
              </a:rPr>
              <a:t>toàn</a:t>
            </a:r>
            <a:r>
              <a:rPr lang="en-US" dirty="0" smtClean="0">
                <a:latin typeface="+mj-lt"/>
              </a:rPr>
              <a:t> </a:t>
            </a:r>
            <a:r>
              <a:rPr lang="en-US" dirty="0" err="1" smtClean="0">
                <a:latin typeface="+mj-lt"/>
              </a:rPr>
              <a:t>cầu</a:t>
            </a:r>
            <a:r>
              <a:rPr lang="en-US" dirty="0" smtClean="0">
                <a:latin typeface="+mj-lt"/>
              </a:rPr>
              <a:t> </a:t>
            </a:r>
            <a:r>
              <a:rPr lang="en-US" dirty="0" err="1" smtClean="0">
                <a:latin typeface="+mj-lt"/>
              </a:rPr>
              <a:t>hóa</a:t>
            </a:r>
            <a:r>
              <a:rPr lang="en-US" dirty="0" smtClean="0">
                <a:latin typeface="+mj-lt"/>
              </a:rPr>
              <a:t> </a:t>
            </a:r>
            <a:r>
              <a:rPr lang="en-US" dirty="0" err="1" smtClean="0">
                <a:latin typeface="+mj-lt"/>
              </a:rPr>
              <a:t>ngày</a:t>
            </a:r>
            <a:r>
              <a:rPr lang="en-US" dirty="0" smtClean="0">
                <a:latin typeface="+mj-lt"/>
              </a:rPr>
              <a:t> </a:t>
            </a:r>
            <a:r>
              <a:rPr lang="en-US" dirty="0" err="1" smtClean="0">
                <a:latin typeface="+mj-lt"/>
              </a:rPr>
              <a:t>càng</a:t>
            </a:r>
            <a:r>
              <a:rPr lang="en-US" dirty="0" smtClean="0">
                <a:latin typeface="+mj-lt"/>
              </a:rPr>
              <a:t> </a:t>
            </a:r>
            <a:r>
              <a:rPr lang="en-US" dirty="0" err="1" smtClean="0">
                <a:latin typeface="+mj-lt"/>
              </a:rPr>
              <a:t>tăng</a:t>
            </a:r>
            <a:r>
              <a:rPr lang="en-US" dirty="0" smtClean="0">
                <a:latin typeface="+mj-lt"/>
              </a:rPr>
              <a:t> </a:t>
            </a:r>
            <a:r>
              <a:rPr lang="en-US" dirty="0" err="1" smtClean="0">
                <a:latin typeface="+mj-lt"/>
              </a:rPr>
              <a:t>bên</a:t>
            </a:r>
            <a:r>
              <a:rPr lang="en-US" dirty="0" smtClean="0">
                <a:latin typeface="+mj-lt"/>
              </a:rPr>
              <a:t> </a:t>
            </a:r>
            <a:r>
              <a:rPr lang="en-US" dirty="0" err="1" smtClean="0">
                <a:latin typeface="+mj-lt"/>
              </a:rPr>
              <a:t>cạnh</a:t>
            </a:r>
            <a:r>
              <a:rPr lang="en-US" dirty="0" smtClean="0">
                <a:latin typeface="+mj-lt"/>
              </a:rPr>
              <a:t> </a:t>
            </a:r>
            <a:r>
              <a:rPr lang="en-US" dirty="0" err="1" smtClean="0">
                <a:latin typeface="+mj-lt"/>
              </a:rPr>
              <a:t>xu</a:t>
            </a:r>
            <a:r>
              <a:rPr lang="en-US" dirty="0" smtClean="0">
                <a:latin typeface="+mj-lt"/>
              </a:rPr>
              <a:t> </a:t>
            </a:r>
            <a:r>
              <a:rPr lang="en-US" dirty="0" err="1" smtClean="0">
                <a:latin typeface="+mj-lt"/>
              </a:rPr>
              <a:t>hướng</a:t>
            </a:r>
            <a:r>
              <a:rPr lang="en-US" dirty="0" smtClean="0">
                <a:latin typeface="+mj-lt"/>
              </a:rPr>
              <a:t> </a:t>
            </a:r>
            <a:r>
              <a:rPr lang="en-US" dirty="0" err="1" smtClean="0">
                <a:latin typeface="+mj-lt"/>
              </a:rPr>
              <a:t>khu</a:t>
            </a:r>
            <a:r>
              <a:rPr lang="en-US" dirty="0" smtClean="0">
                <a:latin typeface="+mj-lt"/>
              </a:rPr>
              <a:t> </a:t>
            </a:r>
            <a:r>
              <a:rPr lang="en-US" dirty="0" err="1" smtClean="0">
                <a:latin typeface="+mj-lt"/>
              </a:rPr>
              <a:t>vực</a:t>
            </a:r>
            <a:r>
              <a:rPr lang="en-US" dirty="0" smtClean="0">
                <a:latin typeface="+mj-lt"/>
              </a:rPr>
              <a:t> </a:t>
            </a:r>
            <a:r>
              <a:rPr lang="en-US" dirty="0" err="1" smtClean="0">
                <a:latin typeface="+mj-lt"/>
              </a:rPr>
              <a:t>hóa</a:t>
            </a:r>
            <a:r>
              <a:rPr lang="en-US" dirty="0" smtClean="0">
                <a:latin typeface="+mj-lt"/>
              </a:rPr>
              <a:t> </a:t>
            </a:r>
            <a:r>
              <a:rPr lang="en-US" dirty="0" err="1" smtClean="0">
                <a:latin typeface="+mj-lt"/>
              </a:rPr>
              <a:t>nền</a:t>
            </a:r>
            <a:r>
              <a:rPr lang="en-US" dirty="0" smtClean="0">
                <a:latin typeface="+mj-lt"/>
              </a:rPr>
              <a:t> </a:t>
            </a:r>
            <a:r>
              <a:rPr lang="en-US" dirty="0" err="1" smtClean="0">
                <a:latin typeface="+mj-lt"/>
              </a:rPr>
              <a:t>kinh</a:t>
            </a:r>
            <a:r>
              <a:rPr lang="en-US" dirty="0" smtClean="0">
                <a:latin typeface="+mj-lt"/>
              </a:rPr>
              <a:t> </a:t>
            </a:r>
            <a:r>
              <a:rPr lang="en-US" dirty="0" err="1" smtClean="0">
                <a:latin typeface="+mj-lt"/>
              </a:rPr>
              <a:t>tế</a:t>
            </a:r>
            <a:r>
              <a:rPr lang="en-US" dirty="0" smtClean="0">
                <a:latin typeface="+mj-lt"/>
              </a:rPr>
              <a:t>.</a:t>
            </a:r>
            <a:endParaRPr lang="en-US" dirty="0">
              <a:latin typeface="+mj-lt"/>
            </a:endParaRPr>
          </a:p>
          <a:p>
            <a:pPr marL="349250" indent="-171450">
              <a:buFontTx/>
              <a:buChar char="-"/>
            </a:pPr>
            <a:r>
              <a:rPr lang="en-US" dirty="0" err="1" smtClean="0">
                <a:latin typeface="+mj-lt"/>
              </a:rPr>
              <a:t>Sức</a:t>
            </a:r>
            <a:r>
              <a:rPr lang="en-US" dirty="0" smtClean="0">
                <a:latin typeface="+mj-lt"/>
              </a:rPr>
              <a:t> </a:t>
            </a:r>
            <a:r>
              <a:rPr lang="en-US" dirty="0" err="1" smtClean="0">
                <a:latin typeface="+mj-lt"/>
              </a:rPr>
              <a:t>mạnh</a:t>
            </a:r>
            <a:r>
              <a:rPr lang="en-US" dirty="0" smtClean="0">
                <a:latin typeface="+mj-lt"/>
              </a:rPr>
              <a:t> </a:t>
            </a:r>
            <a:r>
              <a:rPr lang="en-US" dirty="0" err="1" smtClean="0">
                <a:latin typeface="+mj-lt"/>
              </a:rPr>
              <a:t>và</a:t>
            </a:r>
            <a:r>
              <a:rPr lang="en-US" dirty="0" smtClean="0">
                <a:latin typeface="+mj-lt"/>
              </a:rPr>
              <a:t> </a:t>
            </a:r>
            <a:r>
              <a:rPr lang="en-US" dirty="0" err="1" smtClean="0">
                <a:latin typeface="+mj-lt"/>
              </a:rPr>
              <a:t>phạm</a:t>
            </a:r>
            <a:r>
              <a:rPr lang="en-US" dirty="0" smtClean="0">
                <a:latin typeface="+mj-lt"/>
              </a:rPr>
              <a:t> vi </a:t>
            </a:r>
            <a:r>
              <a:rPr lang="en-US" dirty="0" err="1" smtClean="0">
                <a:latin typeface="+mj-lt"/>
              </a:rPr>
              <a:t>bành</a:t>
            </a:r>
            <a:r>
              <a:rPr lang="en-US" dirty="0" smtClean="0">
                <a:latin typeface="+mj-lt"/>
              </a:rPr>
              <a:t> </a:t>
            </a:r>
            <a:r>
              <a:rPr lang="en-US" dirty="0" err="1" smtClean="0">
                <a:latin typeface="+mj-lt"/>
              </a:rPr>
              <a:t>trướng</a:t>
            </a:r>
            <a:r>
              <a:rPr lang="en-US" dirty="0" smtClean="0">
                <a:latin typeface="+mj-lt"/>
              </a:rPr>
              <a:t> </a:t>
            </a:r>
            <a:r>
              <a:rPr lang="en-US" dirty="0" err="1" smtClean="0">
                <a:latin typeface="+mj-lt"/>
              </a:rPr>
              <a:t>của</a:t>
            </a:r>
            <a:r>
              <a:rPr lang="en-US" dirty="0" smtClean="0">
                <a:latin typeface="+mj-lt"/>
              </a:rPr>
              <a:t> </a:t>
            </a:r>
            <a:r>
              <a:rPr lang="en-US" dirty="0" err="1" smtClean="0">
                <a:latin typeface="+mj-lt"/>
              </a:rPr>
              <a:t>các</a:t>
            </a:r>
            <a:r>
              <a:rPr lang="en-US" dirty="0" smtClean="0">
                <a:latin typeface="+mj-lt"/>
              </a:rPr>
              <a:t> </a:t>
            </a:r>
            <a:r>
              <a:rPr lang="en-US" dirty="0" err="1" smtClean="0">
                <a:latin typeface="+mj-lt"/>
              </a:rPr>
              <a:t>công</a:t>
            </a:r>
            <a:r>
              <a:rPr lang="en-US" dirty="0" smtClean="0">
                <a:latin typeface="+mj-lt"/>
              </a:rPr>
              <a:t> ty </a:t>
            </a:r>
            <a:r>
              <a:rPr lang="en-US" dirty="0" err="1" smtClean="0">
                <a:latin typeface="+mj-lt"/>
              </a:rPr>
              <a:t>đọc</a:t>
            </a:r>
            <a:r>
              <a:rPr lang="en-US" dirty="0" smtClean="0">
                <a:latin typeface="+mj-lt"/>
              </a:rPr>
              <a:t> </a:t>
            </a:r>
            <a:r>
              <a:rPr lang="en-US" dirty="0" err="1" smtClean="0">
                <a:latin typeface="+mj-lt"/>
              </a:rPr>
              <a:t>quyền</a:t>
            </a:r>
            <a:r>
              <a:rPr lang="en-US" dirty="0" smtClean="0">
                <a:latin typeface="+mj-lt"/>
              </a:rPr>
              <a:t> </a:t>
            </a:r>
            <a:r>
              <a:rPr lang="en-US" dirty="0" err="1" smtClean="0">
                <a:latin typeface="+mj-lt"/>
              </a:rPr>
              <a:t>xuyên</a:t>
            </a:r>
            <a:r>
              <a:rPr lang="en-US" dirty="0" smtClean="0">
                <a:latin typeface="+mj-lt"/>
              </a:rPr>
              <a:t> </a:t>
            </a:r>
            <a:r>
              <a:rPr lang="en-US" dirty="0" err="1" smtClean="0">
                <a:latin typeface="+mj-lt"/>
              </a:rPr>
              <a:t>quốc</a:t>
            </a:r>
            <a:r>
              <a:rPr lang="en-US" dirty="0" smtClean="0">
                <a:latin typeface="+mj-lt"/>
              </a:rPr>
              <a:t> </a:t>
            </a:r>
            <a:r>
              <a:rPr lang="en-US" dirty="0" err="1" smtClean="0">
                <a:latin typeface="+mj-lt"/>
              </a:rPr>
              <a:t>gia</a:t>
            </a:r>
            <a:r>
              <a:rPr lang="en-US" dirty="0" smtClean="0">
                <a:latin typeface="+mj-lt"/>
              </a:rPr>
              <a:t> </a:t>
            </a:r>
            <a:r>
              <a:rPr lang="en-US" dirty="0" err="1" smtClean="0">
                <a:latin typeface="+mj-lt"/>
              </a:rPr>
              <a:t>tăng</a:t>
            </a:r>
            <a:r>
              <a:rPr lang="en-US" dirty="0" smtClean="0">
                <a:latin typeface="+mj-lt"/>
              </a:rPr>
              <a:t> </a:t>
            </a:r>
            <a:r>
              <a:rPr lang="en-US" dirty="0" err="1" smtClean="0">
                <a:latin typeface="+mj-lt"/>
              </a:rPr>
              <a:t>lên</a:t>
            </a:r>
            <a:r>
              <a:rPr lang="en-US" dirty="0" smtClean="0">
                <a:latin typeface="+mj-lt"/>
              </a:rPr>
              <a:t> </a:t>
            </a:r>
            <a:r>
              <a:rPr lang="en-US" dirty="0" err="1" smtClean="0">
                <a:latin typeface="+mj-lt"/>
              </a:rPr>
              <a:t>càng</a:t>
            </a:r>
            <a:r>
              <a:rPr lang="en-US" dirty="0" smtClean="0">
                <a:latin typeface="+mj-lt"/>
              </a:rPr>
              <a:t> </a:t>
            </a:r>
            <a:r>
              <a:rPr lang="en-US" dirty="0" err="1" smtClean="0">
                <a:latin typeface="+mj-lt"/>
              </a:rPr>
              <a:t>thúc</a:t>
            </a:r>
            <a:r>
              <a:rPr lang="en-US" dirty="0" smtClean="0">
                <a:latin typeface="+mj-lt"/>
              </a:rPr>
              <a:t> </a:t>
            </a:r>
            <a:r>
              <a:rPr lang="en-US" dirty="0" err="1" smtClean="0">
                <a:latin typeface="+mj-lt"/>
              </a:rPr>
              <a:t>đẩy</a:t>
            </a:r>
            <a:r>
              <a:rPr lang="en-US" dirty="0" smtClean="0">
                <a:latin typeface="+mj-lt"/>
              </a:rPr>
              <a:t> </a:t>
            </a:r>
            <a:r>
              <a:rPr lang="en-US" dirty="0" err="1" smtClean="0">
                <a:latin typeface="+mj-lt"/>
              </a:rPr>
              <a:t>xu</a:t>
            </a:r>
            <a:r>
              <a:rPr lang="en-US" dirty="0" smtClean="0">
                <a:latin typeface="+mj-lt"/>
              </a:rPr>
              <a:t> </a:t>
            </a:r>
            <a:r>
              <a:rPr lang="en-US" dirty="0" err="1" smtClean="0">
                <a:latin typeface="+mj-lt"/>
              </a:rPr>
              <a:t>hướng</a:t>
            </a:r>
            <a:r>
              <a:rPr lang="en-US" dirty="0" smtClean="0">
                <a:latin typeface="+mj-lt"/>
              </a:rPr>
              <a:t> </a:t>
            </a:r>
            <a:r>
              <a:rPr lang="en-US" dirty="0" err="1" smtClean="0">
                <a:latin typeface="+mj-lt"/>
              </a:rPr>
              <a:t>quốc</a:t>
            </a:r>
            <a:r>
              <a:rPr lang="en-US" dirty="0" smtClean="0">
                <a:latin typeface="+mj-lt"/>
              </a:rPr>
              <a:t> </a:t>
            </a:r>
            <a:r>
              <a:rPr lang="en-US" dirty="0" err="1" smtClean="0">
                <a:latin typeface="+mj-lt"/>
              </a:rPr>
              <a:t>tế</a:t>
            </a:r>
            <a:r>
              <a:rPr lang="en-US" dirty="0" smtClean="0">
                <a:latin typeface="+mj-lt"/>
              </a:rPr>
              <a:t> </a:t>
            </a:r>
            <a:r>
              <a:rPr lang="en-US" dirty="0" err="1" smtClean="0">
                <a:latin typeface="+mj-lt"/>
              </a:rPr>
              <a:t>hóa</a:t>
            </a:r>
            <a:r>
              <a:rPr lang="en-US" dirty="0" smtClean="0">
                <a:latin typeface="+mj-lt"/>
              </a:rPr>
              <a:t> </a:t>
            </a:r>
            <a:r>
              <a:rPr lang="en-US" dirty="0" err="1" smtClean="0">
                <a:latin typeface="+mj-lt"/>
              </a:rPr>
              <a:t>đời</a:t>
            </a:r>
            <a:r>
              <a:rPr lang="en-US" dirty="0" smtClean="0">
                <a:latin typeface="+mj-lt"/>
              </a:rPr>
              <a:t> </a:t>
            </a:r>
            <a:r>
              <a:rPr lang="en-US" dirty="0" err="1" smtClean="0">
                <a:latin typeface="+mj-lt"/>
              </a:rPr>
              <a:t>sống</a:t>
            </a:r>
            <a:r>
              <a:rPr lang="en-US" dirty="0" smtClean="0">
                <a:latin typeface="+mj-lt"/>
              </a:rPr>
              <a:t> king </a:t>
            </a:r>
            <a:r>
              <a:rPr lang="en-US" dirty="0" err="1" smtClean="0">
                <a:latin typeface="+mj-lt"/>
              </a:rPr>
              <a:t>tế</a:t>
            </a:r>
            <a:endParaRPr lang="en-US" dirty="0" smtClean="0">
              <a:latin typeface="+mj-lt"/>
            </a:endParaRPr>
          </a:p>
          <a:p>
            <a:pPr marL="349250" indent="-171450">
              <a:buFontTx/>
              <a:buChar char="-"/>
            </a:pPr>
            <a:endParaRPr lang="en-US" dirty="0" smtClean="0">
              <a:latin typeface="+mj-lt"/>
            </a:endParaRPr>
          </a:p>
          <a:p>
            <a:pPr marL="349250" indent="-171450">
              <a:buFontTx/>
              <a:buChar char="-"/>
            </a:pPr>
            <a:r>
              <a:rPr lang="en-US" dirty="0" smtClean="0">
                <a:latin typeface="+mj-lt"/>
              </a:rPr>
              <a:t>Xu </a:t>
            </a:r>
            <a:r>
              <a:rPr lang="en-US" dirty="0" err="1" smtClean="0">
                <a:latin typeface="+mj-lt"/>
              </a:rPr>
              <a:t>hướng</a:t>
            </a:r>
            <a:r>
              <a:rPr lang="en-US" dirty="0" smtClean="0">
                <a:latin typeface="+mj-lt"/>
              </a:rPr>
              <a:t> </a:t>
            </a:r>
            <a:r>
              <a:rPr lang="en-US" dirty="0" err="1" smtClean="0">
                <a:latin typeface="+mj-lt"/>
              </a:rPr>
              <a:t>quốc</a:t>
            </a:r>
            <a:r>
              <a:rPr lang="en-US" dirty="0" smtClean="0">
                <a:latin typeface="+mj-lt"/>
              </a:rPr>
              <a:t> </a:t>
            </a:r>
            <a:r>
              <a:rPr lang="en-US" dirty="0" err="1" smtClean="0">
                <a:latin typeface="+mj-lt"/>
              </a:rPr>
              <a:t>tế</a:t>
            </a:r>
            <a:r>
              <a:rPr lang="en-US" dirty="0" smtClean="0">
                <a:latin typeface="+mj-lt"/>
              </a:rPr>
              <a:t> </a:t>
            </a:r>
            <a:r>
              <a:rPr lang="en-US" dirty="0" err="1" smtClean="0">
                <a:latin typeface="+mj-lt"/>
              </a:rPr>
              <a:t>hóa</a:t>
            </a:r>
            <a:r>
              <a:rPr lang="en-US" dirty="0" smtClean="0">
                <a:latin typeface="+mj-lt"/>
              </a:rPr>
              <a:t>, </a:t>
            </a:r>
            <a:r>
              <a:rPr lang="en-US" dirty="0" err="1" smtClean="0">
                <a:latin typeface="+mj-lt"/>
              </a:rPr>
              <a:t>toàn</a:t>
            </a:r>
            <a:r>
              <a:rPr lang="en-US" dirty="0" smtClean="0">
                <a:latin typeface="+mj-lt"/>
              </a:rPr>
              <a:t> </a:t>
            </a:r>
            <a:r>
              <a:rPr lang="en-US" dirty="0" err="1" smtClean="0">
                <a:latin typeface="+mj-lt"/>
              </a:rPr>
              <a:t>cầu</a:t>
            </a:r>
            <a:r>
              <a:rPr lang="en-US" dirty="0" smtClean="0">
                <a:latin typeface="+mj-lt"/>
              </a:rPr>
              <a:t> </a:t>
            </a:r>
            <a:r>
              <a:rPr lang="en-US" dirty="0" err="1" smtClean="0">
                <a:latin typeface="+mj-lt"/>
              </a:rPr>
              <a:t>hóa</a:t>
            </a:r>
            <a:r>
              <a:rPr lang="en-US" dirty="0" smtClean="0">
                <a:latin typeface="+mj-lt"/>
              </a:rPr>
              <a:t> </a:t>
            </a:r>
            <a:r>
              <a:rPr lang="en-US" dirty="0" err="1" smtClean="0">
                <a:latin typeface="+mj-lt"/>
              </a:rPr>
              <a:t>đời</a:t>
            </a:r>
            <a:r>
              <a:rPr lang="en-US" dirty="0" smtClean="0">
                <a:latin typeface="+mj-lt"/>
              </a:rPr>
              <a:t> </a:t>
            </a:r>
            <a:r>
              <a:rPr lang="en-US" dirty="0" err="1" smtClean="0">
                <a:latin typeface="+mj-lt"/>
              </a:rPr>
              <a:t>sống</a:t>
            </a:r>
            <a:r>
              <a:rPr lang="en-US" dirty="0" smtClean="0">
                <a:latin typeface="+mj-lt"/>
              </a:rPr>
              <a:t> </a:t>
            </a:r>
            <a:r>
              <a:rPr lang="en-US" dirty="0" err="1" smtClean="0">
                <a:latin typeface="+mj-lt"/>
              </a:rPr>
              <a:t>kinh</a:t>
            </a:r>
            <a:r>
              <a:rPr lang="en-US" dirty="0" smtClean="0">
                <a:latin typeface="+mj-lt"/>
              </a:rPr>
              <a:t> </a:t>
            </a:r>
            <a:r>
              <a:rPr lang="en-US" dirty="0" err="1" smtClean="0">
                <a:latin typeface="+mj-lt"/>
              </a:rPr>
              <a:t>tế</a:t>
            </a:r>
            <a:r>
              <a:rPr lang="en-US" dirty="0" smtClean="0">
                <a:latin typeface="+mj-lt"/>
              </a:rPr>
              <a:t> </a:t>
            </a:r>
            <a:r>
              <a:rPr lang="en-US" dirty="0" err="1" smtClean="0">
                <a:latin typeface="+mj-lt"/>
              </a:rPr>
              <a:t>lại</a:t>
            </a:r>
            <a:r>
              <a:rPr lang="en-US" dirty="0" smtClean="0">
                <a:latin typeface="+mj-lt"/>
              </a:rPr>
              <a:t> </a:t>
            </a:r>
            <a:r>
              <a:rPr lang="en-US" dirty="0" err="1" smtClean="0">
                <a:latin typeface="+mj-lt"/>
              </a:rPr>
              <a:t>diễn</a:t>
            </a:r>
            <a:r>
              <a:rPr lang="en-US" dirty="0" smtClean="0">
                <a:latin typeface="+mj-lt"/>
              </a:rPr>
              <a:t> </a:t>
            </a:r>
            <a:r>
              <a:rPr lang="en-US" dirty="0" err="1" smtClean="0">
                <a:latin typeface="+mj-lt"/>
              </a:rPr>
              <a:t>ra</a:t>
            </a:r>
            <a:r>
              <a:rPr lang="en-US" dirty="0" smtClean="0">
                <a:latin typeface="+mj-lt"/>
              </a:rPr>
              <a:t> </a:t>
            </a:r>
            <a:r>
              <a:rPr lang="en-US" dirty="0" err="1" smtClean="0">
                <a:latin typeface="+mj-lt"/>
              </a:rPr>
              <a:t>hiện</a:t>
            </a:r>
            <a:r>
              <a:rPr lang="en-US" dirty="0" smtClean="0">
                <a:latin typeface="+mj-lt"/>
              </a:rPr>
              <a:t> </a:t>
            </a:r>
            <a:r>
              <a:rPr lang="en-US" dirty="0" err="1" smtClean="0">
                <a:latin typeface="+mj-lt"/>
              </a:rPr>
              <a:t>tượng</a:t>
            </a:r>
            <a:r>
              <a:rPr lang="en-US" dirty="0" smtClean="0">
                <a:latin typeface="+mj-lt"/>
              </a:rPr>
              <a:t> </a:t>
            </a:r>
            <a:r>
              <a:rPr lang="en-US" dirty="0" err="1" smtClean="0">
                <a:latin typeface="+mj-lt"/>
              </a:rPr>
              <a:t>khu</a:t>
            </a:r>
            <a:r>
              <a:rPr lang="en-US" dirty="0" smtClean="0">
                <a:latin typeface="+mj-lt"/>
              </a:rPr>
              <a:t> </a:t>
            </a:r>
            <a:r>
              <a:rPr lang="en-US" dirty="0" err="1" smtClean="0">
                <a:latin typeface="+mj-lt"/>
              </a:rPr>
              <a:t>vực</a:t>
            </a:r>
            <a:r>
              <a:rPr lang="en-US" dirty="0" smtClean="0">
                <a:latin typeface="+mj-lt"/>
              </a:rPr>
              <a:t> </a:t>
            </a:r>
            <a:r>
              <a:rPr lang="en-US" dirty="0" err="1" smtClean="0">
                <a:latin typeface="+mj-lt"/>
              </a:rPr>
              <a:t>hóa</a:t>
            </a:r>
            <a:r>
              <a:rPr lang="en-US" dirty="0" smtClean="0">
                <a:latin typeface="+mj-lt"/>
              </a:rPr>
              <a:t>, </a:t>
            </a:r>
            <a:r>
              <a:rPr lang="en-US" dirty="0" err="1" smtClean="0">
                <a:latin typeface="+mj-lt"/>
              </a:rPr>
              <a:t>hình</a:t>
            </a:r>
            <a:r>
              <a:rPr lang="en-US" dirty="0" smtClean="0">
                <a:latin typeface="+mj-lt"/>
              </a:rPr>
              <a:t> </a:t>
            </a:r>
            <a:r>
              <a:rPr lang="en-US" dirty="0" err="1" smtClean="0">
                <a:latin typeface="+mj-lt"/>
              </a:rPr>
              <a:t>thành</a:t>
            </a:r>
            <a:r>
              <a:rPr lang="en-US" dirty="0" smtClean="0">
                <a:latin typeface="+mj-lt"/>
              </a:rPr>
              <a:t> </a:t>
            </a:r>
            <a:r>
              <a:rPr lang="en-US" dirty="0" err="1" smtClean="0">
                <a:latin typeface="+mj-lt"/>
              </a:rPr>
              <a:t>ngày</a:t>
            </a:r>
            <a:r>
              <a:rPr lang="en-US" dirty="0" smtClean="0">
                <a:latin typeface="+mj-lt"/>
              </a:rPr>
              <a:t> </a:t>
            </a:r>
            <a:r>
              <a:rPr lang="en-US" dirty="0" err="1" smtClean="0">
                <a:latin typeface="+mj-lt"/>
              </a:rPr>
              <a:t>càng</a:t>
            </a:r>
            <a:r>
              <a:rPr lang="en-US" dirty="0" smtClean="0">
                <a:latin typeface="+mj-lt"/>
              </a:rPr>
              <a:t> </a:t>
            </a:r>
            <a:r>
              <a:rPr lang="en-US" dirty="0" err="1" smtClean="0">
                <a:latin typeface="+mj-lt"/>
              </a:rPr>
              <a:t>nhiều</a:t>
            </a:r>
            <a:r>
              <a:rPr lang="en-US" dirty="0" smtClean="0">
                <a:latin typeface="+mj-lt"/>
              </a:rPr>
              <a:t> </a:t>
            </a:r>
            <a:r>
              <a:rPr lang="en-US" dirty="0" err="1" smtClean="0">
                <a:latin typeface="+mj-lt"/>
              </a:rPr>
              <a:t>liên</a:t>
            </a:r>
            <a:r>
              <a:rPr lang="en-US" dirty="0" smtClean="0">
                <a:latin typeface="+mj-lt"/>
              </a:rPr>
              <a:t> minh </a:t>
            </a:r>
            <a:r>
              <a:rPr lang="en-US" dirty="0" err="1" smtClean="0">
                <a:latin typeface="+mj-lt"/>
              </a:rPr>
              <a:t>kinh</a:t>
            </a:r>
            <a:r>
              <a:rPr lang="en-US" dirty="0" smtClean="0">
                <a:latin typeface="+mj-lt"/>
              </a:rPr>
              <a:t> </a:t>
            </a:r>
            <a:r>
              <a:rPr lang="en-US" dirty="0" err="1" smtClean="0">
                <a:latin typeface="+mj-lt"/>
              </a:rPr>
              <a:t>tế</a:t>
            </a:r>
            <a:r>
              <a:rPr lang="en-US" dirty="0" smtClean="0">
                <a:latin typeface="+mj-lt"/>
              </a:rPr>
              <a:t> </a:t>
            </a:r>
            <a:r>
              <a:rPr lang="en-US" dirty="0" err="1" smtClean="0">
                <a:latin typeface="+mj-lt"/>
              </a:rPr>
              <a:t>khu</a:t>
            </a:r>
            <a:r>
              <a:rPr lang="en-US" dirty="0" smtClean="0">
                <a:latin typeface="+mj-lt"/>
              </a:rPr>
              <a:t> </a:t>
            </a:r>
            <a:r>
              <a:rPr lang="en-US" dirty="0" err="1" smtClean="0">
                <a:latin typeface="+mj-lt"/>
              </a:rPr>
              <a:t>vực</a:t>
            </a:r>
            <a:r>
              <a:rPr lang="en-US" dirty="0" smtClean="0">
                <a:latin typeface="+mj-lt"/>
              </a:rPr>
              <a:t> </a:t>
            </a:r>
            <a:r>
              <a:rPr lang="en-US" dirty="0" err="1" smtClean="0">
                <a:latin typeface="+mj-lt"/>
              </a:rPr>
              <a:t>như</a:t>
            </a:r>
            <a:r>
              <a:rPr lang="en-US" dirty="0" smtClean="0">
                <a:latin typeface="+mj-lt"/>
              </a:rPr>
              <a:t>: </a:t>
            </a:r>
            <a:r>
              <a:rPr lang="en-US" dirty="0" err="1" smtClean="0">
                <a:latin typeface="+mj-lt"/>
              </a:rPr>
              <a:t>Liên</a:t>
            </a:r>
            <a:r>
              <a:rPr lang="en-US" dirty="0" smtClean="0">
                <a:latin typeface="+mj-lt"/>
              </a:rPr>
              <a:t> minh </a:t>
            </a:r>
            <a:r>
              <a:rPr lang="en-US" dirty="0" err="1" smtClean="0">
                <a:latin typeface="+mj-lt"/>
              </a:rPr>
              <a:t>châu</a:t>
            </a:r>
            <a:r>
              <a:rPr lang="en-US" dirty="0" smtClean="0">
                <a:latin typeface="+mj-lt"/>
              </a:rPr>
              <a:t> </a:t>
            </a:r>
            <a:r>
              <a:rPr lang="en-US" dirty="0" err="1" smtClean="0">
                <a:latin typeface="+mj-lt"/>
              </a:rPr>
              <a:t>Âu</a:t>
            </a:r>
            <a:r>
              <a:rPr lang="en-US" dirty="0" smtClean="0">
                <a:latin typeface="+mj-lt"/>
              </a:rPr>
              <a:t> (EU), </a:t>
            </a:r>
            <a:r>
              <a:rPr lang="en-US" dirty="0" err="1" smtClean="0">
                <a:latin typeface="+mj-lt"/>
              </a:rPr>
              <a:t>Hiệp</a:t>
            </a:r>
            <a:r>
              <a:rPr lang="en-US" dirty="0" smtClean="0">
                <a:latin typeface="+mj-lt"/>
              </a:rPr>
              <a:t> </a:t>
            </a:r>
            <a:r>
              <a:rPr lang="en-US" dirty="0" err="1" smtClean="0">
                <a:latin typeface="+mj-lt"/>
              </a:rPr>
              <a:t>hội</a:t>
            </a:r>
            <a:r>
              <a:rPr lang="en-US" dirty="0" smtClean="0">
                <a:latin typeface="+mj-lt"/>
              </a:rPr>
              <a:t> </a:t>
            </a:r>
            <a:r>
              <a:rPr lang="en-US" dirty="0" err="1" smtClean="0">
                <a:latin typeface="+mj-lt"/>
              </a:rPr>
              <a:t>các</a:t>
            </a:r>
            <a:r>
              <a:rPr lang="en-US" dirty="0" smtClean="0">
                <a:latin typeface="+mj-lt"/>
              </a:rPr>
              <a:t> </a:t>
            </a:r>
            <a:r>
              <a:rPr lang="en-US" dirty="0" err="1" smtClean="0">
                <a:latin typeface="+mj-lt"/>
              </a:rPr>
              <a:t>nước</a:t>
            </a:r>
            <a:r>
              <a:rPr lang="en-US" dirty="0" smtClean="0">
                <a:latin typeface="+mj-lt"/>
              </a:rPr>
              <a:t> </a:t>
            </a:r>
            <a:r>
              <a:rPr lang="en-US" dirty="0" err="1" smtClean="0">
                <a:latin typeface="+mj-lt"/>
              </a:rPr>
              <a:t>Đông</a:t>
            </a:r>
            <a:r>
              <a:rPr lang="en-US" dirty="0" smtClean="0">
                <a:latin typeface="+mj-lt"/>
              </a:rPr>
              <a:t> Nam Á (ASEAN), </a:t>
            </a:r>
            <a:r>
              <a:rPr lang="en-US" dirty="0" err="1" smtClean="0">
                <a:latin typeface="+mj-lt"/>
              </a:rPr>
              <a:t>Tổ</a:t>
            </a:r>
            <a:r>
              <a:rPr lang="en-US" dirty="0" smtClean="0">
                <a:latin typeface="+mj-lt"/>
              </a:rPr>
              <a:t> </a:t>
            </a:r>
            <a:r>
              <a:rPr lang="en-US" dirty="0" err="1" smtClean="0">
                <a:latin typeface="+mj-lt"/>
              </a:rPr>
              <a:t>chức</a:t>
            </a:r>
            <a:r>
              <a:rPr lang="en-US" dirty="0" smtClean="0">
                <a:latin typeface="+mj-lt"/>
              </a:rPr>
              <a:t> </a:t>
            </a:r>
            <a:r>
              <a:rPr lang="en-US" dirty="0" err="1" smtClean="0">
                <a:latin typeface="+mj-lt"/>
              </a:rPr>
              <a:t>Hợp</a:t>
            </a:r>
            <a:r>
              <a:rPr lang="en-US" dirty="0" smtClean="0">
                <a:latin typeface="+mj-lt"/>
              </a:rPr>
              <a:t> </a:t>
            </a:r>
            <a:r>
              <a:rPr lang="en-US" dirty="0" err="1" smtClean="0">
                <a:latin typeface="+mj-lt"/>
              </a:rPr>
              <a:t>tác</a:t>
            </a:r>
            <a:r>
              <a:rPr lang="en-US" dirty="0" smtClean="0">
                <a:latin typeface="+mj-lt"/>
              </a:rPr>
              <a:t> </a:t>
            </a:r>
            <a:r>
              <a:rPr lang="en-US" dirty="0" err="1" smtClean="0">
                <a:latin typeface="+mj-lt"/>
              </a:rPr>
              <a:t>kinh</a:t>
            </a:r>
            <a:r>
              <a:rPr lang="en-US" dirty="0" smtClean="0">
                <a:latin typeface="+mj-lt"/>
              </a:rPr>
              <a:t> </a:t>
            </a:r>
            <a:r>
              <a:rPr lang="en-US" dirty="0" err="1" smtClean="0">
                <a:latin typeface="+mj-lt"/>
              </a:rPr>
              <a:t>tế</a:t>
            </a:r>
            <a:r>
              <a:rPr lang="en-US" dirty="0" smtClean="0">
                <a:latin typeface="+mj-lt"/>
              </a:rPr>
              <a:t> </a:t>
            </a:r>
            <a:r>
              <a:rPr lang="en-US" dirty="0" err="1" smtClean="0">
                <a:latin typeface="+mj-lt"/>
              </a:rPr>
              <a:t>châu</a:t>
            </a:r>
            <a:r>
              <a:rPr lang="en-US" dirty="0" smtClean="0">
                <a:latin typeface="+mj-lt"/>
              </a:rPr>
              <a:t> Á – TBD (APEC) …</a:t>
            </a:r>
          </a:p>
          <a:p>
            <a:pPr marL="349250" indent="-171450">
              <a:buFontTx/>
              <a:buChar char="-"/>
            </a:pPr>
            <a:endParaRPr lang="en-US" dirty="0"/>
          </a:p>
        </p:txBody>
      </p:sp>
      <p:sp>
        <p:nvSpPr>
          <p:cNvPr id="3" name="Title 2"/>
          <p:cNvSpPr>
            <a:spLocks noGrp="1"/>
          </p:cNvSpPr>
          <p:nvPr>
            <p:ph type="ctrTitle"/>
          </p:nvPr>
        </p:nvSpPr>
        <p:spPr>
          <a:xfrm flipV="1">
            <a:off x="8975251" y="-185621"/>
            <a:ext cx="798014" cy="77466"/>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739" y="929620"/>
            <a:ext cx="3425687" cy="164213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739" y="2571750"/>
            <a:ext cx="3425688" cy="1928683"/>
          </a:xfrm>
          <a:prstGeom prst="rect">
            <a:avLst/>
          </a:prstGeom>
        </p:spPr>
      </p:pic>
    </p:spTree>
    <p:extLst>
      <p:ext uri="{BB962C8B-B14F-4D97-AF65-F5344CB8AC3E}">
        <p14:creationId xmlns:p14="http://schemas.microsoft.com/office/powerpoint/2010/main" val="5376221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70650" y="1144200"/>
            <a:ext cx="3433931" cy="3510600"/>
          </a:xfrm>
        </p:spPr>
        <p:txBody>
          <a:bodyPr/>
          <a:lstStyle/>
          <a:p>
            <a:pPr marL="177800" indent="0">
              <a:buNone/>
            </a:pPr>
            <a:r>
              <a:rPr lang="en-US" dirty="0" smtClean="0">
                <a:solidFill>
                  <a:srgbClr val="FF0000"/>
                </a:solidFill>
                <a:latin typeface="+mj-lt"/>
              </a:rPr>
              <a:t>Đ. </a:t>
            </a:r>
            <a:r>
              <a:rPr lang="en-US" dirty="0" err="1" smtClean="0">
                <a:solidFill>
                  <a:srgbClr val="FF0000"/>
                </a:solidFill>
                <a:latin typeface="+mj-lt"/>
              </a:rPr>
              <a:t>Sự</a:t>
            </a:r>
            <a:r>
              <a:rPr lang="en-US" dirty="0" smtClean="0">
                <a:solidFill>
                  <a:srgbClr val="FF0000"/>
                </a:solidFill>
                <a:latin typeface="+mj-lt"/>
              </a:rPr>
              <a:t> </a:t>
            </a:r>
            <a:r>
              <a:rPr lang="en-US" dirty="0" err="1" smtClean="0">
                <a:solidFill>
                  <a:srgbClr val="FF0000"/>
                </a:solidFill>
                <a:latin typeface="+mj-lt"/>
              </a:rPr>
              <a:t>phân</a:t>
            </a:r>
            <a:r>
              <a:rPr lang="en-US" dirty="0" smtClean="0">
                <a:solidFill>
                  <a:srgbClr val="FF0000"/>
                </a:solidFill>
                <a:latin typeface="+mj-lt"/>
              </a:rPr>
              <a:t> chia </a:t>
            </a:r>
            <a:r>
              <a:rPr lang="en-US" dirty="0" err="1" smtClean="0">
                <a:solidFill>
                  <a:srgbClr val="FF0000"/>
                </a:solidFill>
                <a:latin typeface="+mj-lt"/>
              </a:rPr>
              <a:t>thế</a:t>
            </a:r>
            <a:r>
              <a:rPr lang="en-US" dirty="0" smtClean="0">
                <a:solidFill>
                  <a:srgbClr val="FF0000"/>
                </a:solidFill>
                <a:latin typeface="+mj-lt"/>
              </a:rPr>
              <a:t> </a:t>
            </a:r>
            <a:r>
              <a:rPr lang="en-US" dirty="0" err="1" smtClean="0">
                <a:solidFill>
                  <a:srgbClr val="FF0000"/>
                </a:solidFill>
                <a:latin typeface="+mj-lt"/>
              </a:rPr>
              <a:t>giới</a:t>
            </a:r>
            <a:r>
              <a:rPr lang="en-US" dirty="0" smtClean="0">
                <a:solidFill>
                  <a:srgbClr val="FF0000"/>
                </a:solidFill>
                <a:latin typeface="+mj-lt"/>
              </a:rPr>
              <a:t> </a:t>
            </a:r>
            <a:r>
              <a:rPr lang="en-US" dirty="0" err="1" smtClean="0">
                <a:solidFill>
                  <a:srgbClr val="FF0000"/>
                </a:solidFill>
                <a:latin typeface="+mj-lt"/>
              </a:rPr>
              <a:t>giữa</a:t>
            </a:r>
            <a:r>
              <a:rPr lang="en-US" dirty="0" smtClean="0">
                <a:solidFill>
                  <a:srgbClr val="FF0000"/>
                </a:solidFill>
                <a:latin typeface="+mj-lt"/>
              </a:rPr>
              <a:t> </a:t>
            </a:r>
            <a:r>
              <a:rPr lang="en-US" dirty="0" err="1" smtClean="0">
                <a:solidFill>
                  <a:srgbClr val="FF0000"/>
                </a:solidFill>
                <a:latin typeface="+mj-lt"/>
              </a:rPr>
              <a:t>các</a:t>
            </a:r>
            <a:r>
              <a:rPr lang="en-US" dirty="0" smtClean="0">
                <a:solidFill>
                  <a:srgbClr val="FF0000"/>
                </a:solidFill>
                <a:latin typeface="+mj-lt"/>
              </a:rPr>
              <a:t> </a:t>
            </a:r>
            <a:r>
              <a:rPr lang="en-US" dirty="0" err="1" smtClean="0">
                <a:solidFill>
                  <a:srgbClr val="FF0000"/>
                </a:solidFill>
                <a:latin typeface="+mj-lt"/>
              </a:rPr>
              <a:t>cường</a:t>
            </a:r>
            <a:r>
              <a:rPr lang="en-US" dirty="0" smtClean="0">
                <a:solidFill>
                  <a:srgbClr val="FF0000"/>
                </a:solidFill>
                <a:latin typeface="+mj-lt"/>
              </a:rPr>
              <a:t> </a:t>
            </a:r>
            <a:r>
              <a:rPr lang="en-US" dirty="0" err="1" smtClean="0">
                <a:solidFill>
                  <a:srgbClr val="FF0000"/>
                </a:solidFill>
                <a:latin typeface="+mj-lt"/>
              </a:rPr>
              <a:t>quốc</a:t>
            </a:r>
            <a:r>
              <a:rPr lang="en-US" dirty="0" smtClean="0">
                <a:solidFill>
                  <a:srgbClr val="FF0000"/>
                </a:solidFill>
                <a:latin typeface="+mj-lt"/>
              </a:rPr>
              <a:t> </a:t>
            </a:r>
            <a:r>
              <a:rPr lang="en-US" dirty="0" err="1" smtClean="0">
                <a:solidFill>
                  <a:srgbClr val="FF0000"/>
                </a:solidFill>
                <a:latin typeface="+mj-lt"/>
              </a:rPr>
              <a:t>vẫn</a:t>
            </a:r>
            <a:r>
              <a:rPr lang="en-US" dirty="0" smtClean="0">
                <a:solidFill>
                  <a:srgbClr val="FF0000"/>
                </a:solidFill>
                <a:latin typeface="+mj-lt"/>
              </a:rPr>
              <a:t> </a:t>
            </a:r>
            <a:r>
              <a:rPr lang="en-US" dirty="0" err="1" smtClean="0">
                <a:solidFill>
                  <a:srgbClr val="FF0000"/>
                </a:solidFill>
                <a:latin typeface="+mj-lt"/>
              </a:rPr>
              <a:t>tiếp</a:t>
            </a:r>
            <a:r>
              <a:rPr lang="en-US" dirty="0" smtClean="0">
                <a:solidFill>
                  <a:srgbClr val="FF0000"/>
                </a:solidFill>
                <a:latin typeface="+mj-lt"/>
              </a:rPr>
              <a:t> </a:t>
            </a:r>
            <a:r>
              <a:rPr lang="en-US" dirty="0" err="1" smtClean="0">
                <a:solidFill>
                  <a:srgbClr val="FF0000"/>
                </a:solidFill>
                <a:latin typeface="+mj-lt"/>
              </a:rPr>
              <a:t>tục</a:t>
            </a:r>
            <a:r>
              <a:rPr lang="en-US" dirty="0" smtClean="0">
                <a:solidFill>
                  <a:srgbClr val="FF0000"/>
                </a:solidFill>
                <a:latin typeface="+mj-lt"/>
              </a:rPr>
              <a:t> </a:t>
            </a:r>
            <a:r>
              <a:rPr lang="en-US" dirty="0" err="1" smtClean="0">
                <a:solidFill>
                  <a:srgbClr val="FF0000"/>
                </a:solidFill>
                <a:latin typeface="+mj-lt"/>
              </a:rPr>
              <a:t>dưới</a:t>
            </a:r>
            <a:r>
              <a:rPr lang="en-US" dirty="0" smtClean="0">
                <a:solidFill>
                  <a:srgbClr val="FF0000"/>
                </a:solidFill>
                <a:latin typeface="+mj-lt"/>
              </a:rPr>
              <a:t> </a:t>
            </a:r>
            <a:r>
              <a:rPr lang="en-US" dirty="0" err="1" smtClean="0">
                <a:solidFill>
                  <a:srgbClr val="FF0000"/>
                </a:solidFill>
                <a:latin typeface="+mj-lt"/>
              </a:rPr>
              <a:t>những</a:t>
            </a:r>
            <a:r>
              <a:rPr lang="en-US" dirty="0" smtClean="0">
                <a:solidFill>
                  <a:srgbClr val="FF0000"/>
                </a:solidFill>
                <a:latin typeface="+mj-lt"/>
              </a:rPr>
              <a:t> </a:t>
            </a:r>
            <a:r>
              <a:rPr lang="en-US" dirty="0" err="1" smtClean="0">
                <a:solidFill>
                  <a:srgbClr val="FF0000"/>
                </a:solidFill>
                <a:latin typeface="+mj-lt"/>
              </a:rPr>
              <a:t>hình</a:t>
            </a:r>
            <a:r>
              <a:rPr lang="en-US" dirty="0" smtClean="0">
                <a:solidFill>
                  <a:srgbClr val="FF0000"/>
                </a:solidFill>
                <a:latin typeface="+mj-lt"/>
              </a:rPr>
              <a:t> </a:t>
            </a:r>
            <a:r>
              <a:rPr lang="en-US" dirty="0" err="1" smtClean="0">
                <a:solidFill>
                  <a:srgbClr val="FF0000"/>
                </a:solidFill>
                <a:latin typeface="+mj-lt"/>
              </a:rPr>
              <a:t>thức</a:t>
            </a:r>
            <a:r>
              <a:rPr lang="en-US" dirty="0" smtClean="0">
                <a:solidFill>
                  <a:srgbClr val="FF0000"/>
                </a:solidFill>
                <a:latin typeface="+mj-lt"/>
              </a:rPr>
              <a:t> </a:t>
            </a:r>
            <a:r>
              <a:rPr lang="en-US" dirty="0" err="1" smtClean="0">
                <a:solidFill>
                  <a:srgbClr val="FF0000"/>
                </a:solidFill>
                <a:latin typeface="+mj-lt"/>
              </a:rPr>
              <a:t>cạnh</a:t>
            </a:r>
            <a:r>
              <a:rPr lang="en-US" dirty="0" smtClean="0">
                <a:solidFill>
                  <a:srgbClr val="FF0000"/>
                </a:solidFill>
                <a:latin typeface="+mj-lt"/>
              </a:rPr>
              <a:t> </a:t>
            </a:r>
            <a:r>
              <a:rPr lang="en-US" dirty="0" err="1" smtClean="0">
                <a:solidFill>
                  <a:srgbClr val="FF0000"/>
                </a:solidFill>
                <a:latin typeface="+mj-lt"/>
              </a:rPr>
              <a:t>tranh</a:t>
            </a:r>
            <a:r>
              <a:rPr lang="en-US" dirty="0" smtClean="0">
                <a:solidFill>
                  <a:srgbClr val="FF0000"/>
                </a:solidFill>
                <a:latin typeface="+mj-lt"/>
              </a:rPr>
              <a:t> </a:t>
            </a:r>
            <a:r>
              <a:rPr lang="en-US" dirty="0" err="1" smtClean="0">
                <a:solidFill>
                  <a:srgbClr val="FF0000"/>
                </a:solidFill>
                <a:latin typeface="+mj-lt"/>
              </a:rPr>
              <a:t>và</a:t>
            </a:r>
            <a:r>
              <a:rPr lang="en-US" dirty="0" smtClean="0">
                <a:solidFill>
                  <a:srgbClr val="FF0000"/>
                </a:solidFill>
                <a:latin typeface="+mj-lt"/>
              </a:rPr>
              <a:t> </a:t>
            </a:r>
            <a:r>
              <a:rPr lang="en-US" dirty="0" err="1" smtClean="0">
                <a:solidFill>
                  <a:srgbClr val="FF0000"/>
                </a:solidFill>
                <a:latin typeface="+mj-lt"/>
              </a:rPr>
              <a:t>thống</a:t>
            </a:r>
            <a:r>
              <a:rPr lang="en-US" dirty="0" smtClean="0">
                <a:solidFill>
                  <a:srgbClr val="FF0000"/>
                </a:solidFill>
                <a:latin typeface="+mj-lt"/>
              </a:rPr>
              <a:t> </a:t>
            </a:r>
            <a:r>
              <a:rPr lang="en-US" dirty="0" err="1" smtClean="0">
                <a:solidFill>
                  <a:srgbClr val="FF0000"/>
                </a:solidFill>
                <a:latin typeface="+mj-lt"/>
              </a:rPr>
              <a:t>trị</a:t>
            </a:r>
            <a:r>
              <a:rPr lang="en-US" dirty="0" smtClean="0">
                <a:solidFill>
                  <a:srgbClr val="FF0000"/>
                </a:solidFill>
                <a:latin typeface="+mj-lt"/>
              </a:rPr>
              <a:t> </a:t>
            </a:r>
            <a:r>
              <a:rPr lang="en-US" dirty="0" err="1" smtClean="0">
                <a:solidFill>
                  <a:srgbClr val="FF0000"/>
                </a:solidFill>
                <a:latin typeface="+mj-lt"/>
              </a:rPr>
              <a:t>mới</a:t>
            </a:r>
            <a:r>
              <a:rPr lang="en-US" dirty="0" smtClean="0">
                <a:latin typeface="+mj-lt"/>
              </a:rPr>
              <a:t>.</a:t>
            </a:r>
          </a:p>
          <a:p>
            <a:pPr marL="349250" indent="-171450">
              <a:buFontTx/>
              <a:buChar char="-"/>
            </a:pPr>
            <a:r>
              <a:rPr lang="en-US" dirty="0" err="1" smtClean="0">
                <a:latin typeface="+mj-lt"/>
              </a:rPr>
              <a:t>Chủ</a:t>
            </a:r>
            <a:r>
              <a:rPr lang="en-US" dirty="0" smtClean="0">
                <a:latin typeface="+mj-lt"/>
              </a:rPr>
              <a:t> </a:t>
            </a:r>
            <a:r>
              <a:rPr lang="en-US" dirty="0" err="1" smtClean="0">
                <a:latin typeface="+mj-lt"/>
              </a:rPr>
              <a:t>nghĩa</a:t>
            </a:r>
            <a:r>
              <a:rPr lang="en-US" dirty="0" smtClean="0">
                <a:latin typeface="+mj-lt"/>
              </a:rPr>
              <a:t> </a:t>
            </a:r>
            <a:r>
              <a:rPr lang="en-US" dirty="0" err="1" smtClean="0">
                <a:latin typeface="+mj-lt"/>
              </a:rPr>
              <a:t>thực</a:t>
            </a:r>
            <a:r>
              <a:rPr lang="en-US" dirty="0" smtClean="0">
                <a:latin typeface="+mj-lt"/>
              </a:rPr>
              <a:t> </a:t>
            </a:r>
            <a:r>
              <a:rPr lang="en-US" dirty="0" err="1" smtClean="0">
                <a:latin typeface="+mj-lt"/>
              </a:rPr>
              <a:t>dân</a:t>
            </a:r>
            <a:r>
              <a:rPr lang="en-US" dirty="0" smtClean="0">
                <a:latin typeface="+mj-lt"/>
              </a:rPr>
              <a:t> </a:t>
            </a:r>
            <a:r>
              <a:rPr lang="en-US" dirty="0" err="1" smtClean="0">
                <a:latin typeface="+mj-lt"/>
              </a:rPr>
              <a:t>cũ</a:t>
            </a:r>
            <a:r>
              <a:rPr lang="en-US" dirty="0" smtClean="0">
                <a:latin typeface="+mj-lt"/>
              </a:rPr>
              <a:t> </a:t>
            </a:r>
            <a:r>
              <a:rPr lang="en-US" dirty="0" err="1" smtClean="0">
                <a:latin typeface="+mj-lt"/>
              </a:rPr>
              <a:t>đã</a:t>
            </a:r>
            <a:r>
              <a:rPr lang="en-US" dirty="0" smtClean="0">
                <a:latin typeface="+mj-lt"/>
              </a:rPr>
              <a:t> </a:t>
            </a:r>
            <a:r>
              <a:rPr lang="en-US" dirty="0" err="1" smtClean="0">
                <a:latin typeface="+mj-lt"/>
              </a:rPr>
              <a:t>hoàn</a:t>
            </a:r>
            <a:r>
              <a:rPr lang="en-US" dirty="0" smtClean="0">
                <a:latin typeface="+mj-lt"/>
              </a:rPr>
              <a:t> </a:t>
            </a:r>
            <a:r>
              <a:rPr lang="en-US" dirty="0" err="1" smtClean="0">
                <a:latin typeface="+mj-lt"/>
              </a:rPr>
              <a:t>toàn</a:t>
            </a:r>
            <a:r>
              <a:rPr lang="en-US" dirty="0" smtClean="0">
                <a:latin typeface="+mj-lt"/>
              </a:rPr>
              <a:t> </a:t>
            </a:r>
            <a:r>
              <a:rPr lang="en-US" dirty="0" err="1" smtClean="0">
                <a:latin typeface="+mj-lt"/>
              </a:rPr>
              <a:t>sụp</a:t>
            </a:r>
            <a:r>
              <a:rPr lang="en-US" dirty="0" smtClean="0">
                <a:latin typeface="+mj-lt"/>
              </a:rPr>
              <a:t> </a:t>
            </a:r>
            <a:r>
              <a:rPr lang="en-US" dirty="0" err="1" smtClean="0">
                <a:latin typeface="+mj-lt"/>
              </a:rPr>
              <a:t>đổ</a:t>
            </a:r>
            <a:r>
              <a:rPr lang="en-US" dirty="0" smtClean="0">
                <a:latin typeface="+mj-lt"/>
              </a:rPr>
              <a:t> </a:t>
            </a:r>
            <a:r>
              <a:rPr lang="en-US" dirty="0" err="1" smtClean="0">
                <a:latin typeface="+mj-lt"/>
              </a:rPr>
              <a:t>và</a:t>
            </a:r>
            <a:r>
              <a:rPr lang="en-US" dirty="0" smtClean="0">
                <a:latin typeface="+mj-lt"/>
              </a:rPr>
              <a:t> </a:t>
            </a:r>
            <a:r>
              <a:rPr lang="en-US" dirty="0" err="1" smtClean="0">
                <a:latin typeface="+mj-lt"/>
              </a:rPr>
              <a:t>chủ</a:t>
            </a:r>
            <a:r>
              <a:rPr lang="en-US" dirty="0" smtClean="0">
                <a:latin typeface="+mj-lt"/>
              </a:rPr>
              <a:t> </a:t>
            </a:r>
            <a:r>
              <a:rPr lang="en-US" dirty="0" err="1" smtClean="0">
                <a:latin typeface="+mj-lt"/>
              </a:rPr>
              <a:t>nghĩa</a:t>
            </a:r>
            <a:r>
              <a:rPr lang="en-US" dirty="0" smtClean="0">
                <a:latin typeface="+mj-lt"/>
              </a:rPr>
              <a:t> </a:t>
            </a:r>
            <a:r>
              <a:rPr lang="en-US" dirty="0" err="1" smtClean="0">
                <a:latin typeface="+mj-lt"/>
              </a:rPr>
              <a:t>thực</a:t>
            </a:r>
            <a:r>
              <a:rPr lang="en-US" dirty="0" smtClean="0">
                <a:latin typeface="+mj-lt"/>
              </a:rPr>
              <a:t> </a:t>
            </a:r>
            <a:r>
              <a:rPr lang="en-US" dirty="0" err="1" smtClean="0">
                <a:latin typeface="+mj-lt"/>
              </a:rPr>
              <a:t>dân</a:t>
            </a:r>
            <a:r>
              <a:rPr lang="en-US" dirty="0" smtClean="0">
                <a:latin typeface="+mj-lt"/>
              </a:rPr>
              <a:t> </a:t>
            </a:r>
            <a:r>
              <a:rPr lang="en-US" dirty="0" err="1" smtClean="0">
                <a:latin typeface="+mj-lt"/>
              </a:rPr>
              <a:t>mới</a:t>
            </a:r>
            <a:r>
              <a:rPr lang="en-US" dirty="0" smtClean="0">
                <a:latin typeface="+mj-lt"/>
              </a:rPr>
              <a:t> </a:t>
            </a:r>
            <a:r>
              <a:rPr lang="en-US" dirty="0" err="1" smtClean="0">
                <a:latin typeface="+mj-lt"/>
              </a:rPr>
              <a:t>đã</a:t>
            </a:r>
            <a:r>
              <a:rPr lang="en-US" dirty="0" smtClean="0">
                <a:latin typeface="+mj-lt"/>
              </a:rPr>
              <a:t> </a:t>
            </a:r>
            <a:r>
              <a:rPr lang="en-US" dirty="0" err="1" smtClean="0">
                <a:latin typeface="+mj-lt"/>
              </a:rPr>
              <a:t>suy</a:t>
            </a:r>
            <a:r>
              <a:rPr lang="en-US" dirty="0" smtClean="0">
                <a:latin typeface="+mj-lt"/>
              </a:rPr>
              <a:t> </a:t>
            </a:r>
            <a:r>
              <a:rPr lang="en-US" dirty="0" err="1" smtClean="0">
                <a:latin typeface="+mj-lt"/>
              </a:rPr>
              <a:t>yếu</a:t>
            </a:r>
            <a:r>
              <a:rPr lang="en-US" dirty="0" smtClean="0">
                <a:latin typeface="+mj-lt"/>
              </a:rPr>
              <a:t>, </a:t>
            </a:r>
            <a:r>
              <a:rPr lang="en-US" dirty="0" err="1" smtClean="0">
                <a:latin typeface="+mj-lt"/>
              </a:rPr>
              <a:t>nhưng</a:t>
            </a:r>
            <a:r>
              <a:rPr lang="en-US" dirty="0" smtClean="0">
                <a:latin typeface="+mj-lt"/>
              </a:rPr>
              <a:t> </a:t>
            </a:r>
            <a:r>
              <a:rPr lang="en-US" dirty="0" err="1" smtClean="0">
                <a:latin typeface="+mj-lt"/>
              </a:rPr>
              <a:t>các</a:t>
            </a:r>
            <a:r>
              <a:rPr lang="en-US" dirty="0" smtClean="0">
                <a:latin typeface="+mj-lt"/>
              </a:rPr>
              <a:t> </a:t>
            </a:r>
            <a:r>
              <a:rPr lang="en-US" dirty="0" err="1" smtClean="0">
                <a:latin typeface="+mj-lt"/>
              </a:rPr>
              <a:t>cường</a:t>
            </a:r>
            <a:r>
              <a:rPr lang="en-US" dirty="0" smtClean="0">
                <a:latin typeface="+mj-lt"/>
              </a:rPr>
              <a:t> </a:t>
            </a:r>
            <a:r>
              <a:rPr lang="en-US" dirty="0" err="1" smtClean="0">
                <a:latin typeface="+mj-lt"/>
              </a:rPr>
              <a:t>quốc</a:t>
            </a:r>
            <a:r>
              <a:rPr lang="en-US" dirty="0" smtClean="0">
                <a:latin typeface="+mj-lt"/>
              </a:rPr>
              <a:t> </a:t>
            </a:r>
            <a:r>
              <a:rPr lang="en-US" dirty="0" err="1" smtClean="0">
                <a:latin typeface="+mj-lt"/>
              </a:rPr>
              <a:t>tư</a:t>
            </a:r>
            <a:r>
              <a:rPr lang="en-US" dirty="0" smtClean="0">
                <a:latin typeface="+mj-lt"/>
              </a:rPr>
              <a:t> </a:t>
            </a:r>
            <a:r>
              <a:rPr lang="en-US" dirty="0" err="1" smtClean="0">
                <a:latin typeface="+mj-lt"/>
              </a:rPr>
              <a:t>bản</a:t>
            </a:r>
            <a:r>
              <a:rPr lang="en-US" dirty="0" smtClean="0">
                <a:latin typeface="+mj-lt"/>
              </a:rPr>
              <a:t> </a:t>
            </a:r>
            <a:r>
              <a:rPr lang="en-US" dirty="0" err="1" smtClean="0">
                <a:latin typeface="+mj-lt"/>
              </a:rPr>
              <a:t>chủ</a:t>
            </a:r>
            <a:r>
              <a:rPr lang="en-US" dirty="0" smtClean="0">
                <a:latin typeface="+mj-lt"/>
              </a:rPr>
              <a:t> </a:t>
            </a:r>
            <a:r>
              <a:rPr lang="en-US" dirty="0" err="1" smtClean="0">
                <a:latin typeface="+mj-lt"/>
              </a:rPr>
              <a:t>nghĩa</a:t>
            </a:r>
            <a:r>
              <a:rPr lang="en-US" dirty="0" smtClean="0">
                <a:latin typeface="+mj-lt"/>
              </a:rPr>
              <a:t>, </a:t>
            </a:r>
            <a:r>
              <a:rPr lang="en-US" dirty="0" err="1" smtClean="0">
                <a:latin typeface="+mj-lt"/>
              </a:rPr>
              <a:t>khi</a:t>
            </a:r>
            <a:r>
              <a:rPr lang="en-US" dirty="0" smtClean="0">
                <a:latin typeface="+mj-lt"/>
              </a:rPr>
              <a:t> </a:t>
            </a:r>
            <a:r>
              <a:rPr lang="en-US" dirty="0" err="1" smtClean="0">
                <a:latin typeface="+mj-lt"/>
              </a:rPr>
              <a:t>ngấm</a:t>
            </a:r>
            <a:r>
              <a:rPr lang="en-US" dirty="0" smtClean="0">
                <a:latin typeface="+mj-lt"/>
              </a:rPr>
              <a:t> </a:t>
            </a:r>
            <a:r>
              <a:rPr lang="en-US" dirty="0" err="1" smtClean="0">
                <a:latin typeface="+mj-lt"/>
              </a:rPr>
              <a:t>ngầm</a:t>
            </a:r>
            <a:r>
              <a:rPr lang="en-US" dirty="0" smtClean="0">
                <a:latin typeface="+mj-lt"/>
              </a:rPr>
              <a:t>, </a:t>
            </a:r>
            <a:r>
              <a:rPr lang="en-US" dirty="0" err="1" smtClean="0">
                <a:latin typeface="+mj-lt"/>
              </a:rPr>
              <a:t>lúc</a:t>
            </a:r>
            <a:r>
              <a:rPr lang="en-US" dirty="0" smtClean="0">
                <a:latin typeface="+mj-lt"/>
              </a:rPr>
              <a:t> </a:t>
            </a:r>
            <a:r>
              <a:rPr lang="en-US" dirty="0" err="1" smtClean="0">
                <a:latin typeface="+mj-lt"/>
              </a:rPr>
              <a:t>công</a:t>
            </a:r>
            <a:r>
              <a:rPr lang="en-US" dirty="0" smtClean="0">
                <a:latin typeface="+mj-lt"/>
              </a:rPr>
              <a:t> </a:t>
            </a:r>
            <a:r>
              <a:rPr lang="en-US" dirty="0" err="1" smtClean="0">
                <a:latin typeface="+mj-lt"/>
              </a:rPr>
              <a:t>khai</a:t>
            </a:r>
            <a:r>
              <a:rPr lang="en-US" dirty="0" smtClean="0">
                <a:latin typeface="+mj-lt"/>
              </a:rPr>
              <a:t>, </a:t>
            </a:r>
            <a:r>
              <a:rPr lang="en-US" dirty="0" err="1" smtClean="0">
                <a:latin typeface="+mj-lt"/>
              </a:rPr>
              <a:t>vẫn</a:t>
            </a:r>
            <a:r>
              <a:rPr lang="en-US" dirty="0" smtClean="0">
                <a:latin typeface="+mj-lt"/>
              </a:rPr>
              <a:t> </a:t>
            </a:r>
            <a:r>
              <a:rPr lang="en-US" dirty="0" err="1" smtClean="0">
                <a:latin typeface="+mj-lt"/>
              </a:rPr>
              <a:t>tranh</a:t>
            </a:r>
            <a:r>
              <a:rPr lang="en-US" dirty="0" smtClean="0">
                <a:latin typeface="+mj-lt"/>
              </a:rPr>
              <a:t> </a:t>
            </a:r>
            <a:r>
              <a:rPr lang="en-US" dirty="0" err="1" smtClean="0">
                <a:latin typeface="+mj-lt"/>
              </a:rPr>
              <a:t>giành</a:t>
            </a:r>
            <a:r>
              <a:rPr lang="en-US" dirty="0" smtClean="0">
                <a:latin typeface="+mj-lt"/>
              </a:rPr>
              <a:t> </a:t>
            </a:r>
            <a:r>
              <a:rPr lang="en-US" dirty="0" err="1" smtClean="0">
                <a:latin typeface="+mj-lt"/>
              </a:rPr>
              <a:t>nhau</a:t>
            </a:r>
            <a:r>
              <a:rPr lang="en-US" dirty="0" smtClean="0">
                <a:latin typeface="+mj-lt"/>
              </a:rPr>
              <a:t> </a:t>
            </a:r>
            <a:r>
              <a:rPr lang="en-US" dirty="0" err="1" smtClean="0">
                <a:latin typeface="+mj-lt"/>
              </a:rPr>
              <a:t>phạm</a:t>
            </a:r>
            <a:r>
              <a:rPr lang="en-US" dirty="0" smtClean="0">
                <a:latin typeface="+mj-lt"/>
              </a:rPr>
              <a:t> vi </a:t>
            </a:r>
            <a:r>
              <a:rPr lang="en-US" dirty="0" err="1" smtClean="0">
                <a:latin typeface="+mj-lt"/>
              </a:rPr>
              <a:t>ảnh</a:t>
            </a:r>
            <a:r>
              <a:rPr lang="en-US" dirty="0" smtClean="0">
                <a:latin typeface="+mj-lt"/>
              </a:rPr>
              <a:t> </a:t>
            </a:r>
            <a:r>
              <a:rPr lang="en-US" dirty="0" err="1" smtClean="0">
                <a:latin typeface="+mj-lt"/>
              </a:rPr>
              <a:t>hưởng</a:t>
            </a:r>
            <a:r>
              <a:rPr lang="en-US" dirty="0" smtClean="0">
                <a:latin typeface="+mj-lt"/>
              </a:rPr>
              <a:t> </a:t>
            </a:r>
            <a:r>
              <a:rPr lang="en-US" dirty="0" err="1" smtClean="0">
                <a:latin typeface="+mj-lt"/>
              </a:rPr>
              <a:t>bằng</a:t>
            </a:r>
            <a:r>
              <a:rPr lang="en-US" dirty="0" smtClean="0">
                <a:latin typeface="+mj-lt"/>
              </a:rPr>
              <a:t> </a:t>
            </a:r>
            <a:r>
              <a:rPr lang="en-US" dirty="0" err="1" smtClean="0">
                <a:latin typeface="+mj-lt"/>
              </a:rPr>
              <a:t>cách</a:t>
            </a:r>
            <a:r>
              <a:rPr lang="en-US" dirty="0" smtClean="0">
                <a:latin typeface="+mj-lt"/>
              </a:rPr>
              <a:t> </a:t>
            </a:r>
            <a:r>
              <a:rPr lang="en-US" dirty="0" err="1" smtClean="0">
                <a:latin typeface="+mj-lt"/>
              </a:rPr>
              <a:t>thực</a:t>
            </a:r>
            <a:r>
              <a:rPr lang="en-US" dirty="0" smtClean="0">
                <a:latin typeface="+mj-lt"/>
              </a:rPr>
              <a:t> </a:t>
            </a:r>
            <a:r>
              <a:rPr lang="en-US" dirty="0" err="1" smtClean="0">
                <a:latin typeface="+mj-lt"/>
              </a:rPr>
              <a:t>hiện</a:t>
            </a:r>
            <a:r>
              <a:rPr lang="en-US" dirty="0" smtClean="0">
                <a:latin typeface="+mj-lt"/>
              </a:rPr>
              <a:t> “</a:t>
            </a:r>
            <a:r>
              <a:rPr lang="en-US" dirty="0" err="1" smtClean="0">
                <a:latin typeface="+mj-lt"/>
              </a:rPr>
              <a:t>Chiến</a:t>
            </a:r>
            <a:r>
              <a:rPr lang="en-US" dirty="0" smtClean="0">
                <a:latin typeface="+mj-lt"/>
              </a:rPr>
              <a:t> </a:t>
            </a:r>
            <a:r>
              <a:rPr lang="en-US" dirty="0" err="1" smtClean="0">
                <a:latin typeface="+mj-lt"/>
              </a:rPr>
              <a:t>lược</a:t>
            </a:r>
            <a:r>
              <a:rPr lang="en-US" dirty="0" smtClean="0">
                <a:latin typeface="+mj-lt"/>
              </a:rPr>
              <a:t> </a:t>
            </a:r>
            <a:r>
              <a:rPr lang="en-US" dirty="0" err="1" smtClean="0">
                <a:latin typeface="+mj-lt"/>
              </a:rPr>
              <a:t>biên</a:t>
            </a:r>
            <a:r>
              <a:rPr lang="en-US" dirty="0" smtClean="0">
                <a:latin typeface="+mj-lt"/>
              </a:rPr>
              <a:t> </a:t>
            </a:r>
            <a:r>
              <a:rPr lang="en-US" dirty="0" err="1" smtClean="0">
                <a:latin typeface="+mj-lt"/>
              </a:rPr>
              <a:t>giới</a:t>
            </a:r>
            <a:r>
              <a:rPr lang="en-US" dirty="0" smtClean="0">
                <a:latin typeface="+mj-lt"/>
              </a:rPr>
              <a:t> </a:t>
            </a:r>
            <a:r>
              <a:rPr lang="en-US" dirty="0" err="1" smtClean="0">
                <a:latin typeface="+mj-lt"/>
              </a:rPr>
              <a:t>mềm</a:t>
            </a:r>
            <a:r>
              <a:rPr lang="en-US" dirty="0" smtClean="0">
                <a:latin typeface="+mj-lt"/>
              </a:rPr>
              <a:t>”, </a:t>
            </a:r>
            <a:r>
              <a:rPr lang="en-US" dirty="0" err="1" smtClean="0">
                <a:latin typeface="+mj-lt"/>
              </a:rPr>
              <a:t>ra</a:t>
            </a:r>
            <a:r>
              <a:rPr lang="en-US" dirty="0" smtClean="0">
                <a:latin typeface="+mj-lt"/>
              </a:rPr>
              <a:t> </a:t>
            </a:r>
            <a:r>
              <a:rPr lang="en-US" dirty="0" err="1" smtClean="0">
                <a:latin typeface="+mj-lt"/>
              </a:rPr>
              <a:t>sức</a:t>
            </a:r>
            <a:r>
              <a:rPr lang="en-US" dirty="0" smtClean="0">
                <a:latin typeface="+mj-lt"/>
              </a:rPr>
              <a:t> </a:t>
            </a:r>
            <a:r>
              <a:rPr lang="en-US" dirty="0" err="1" smtClean="0">
                <a:latin typeface="+mj-lt"/>
              </a:rPr>
              <a:t>bành</a:t>
            </a:r>
            <a:r>
              <a:rPr lang="en-US" dirty="0" smtClean="0">
                <a:latin typeface="+mj-lt"/>
              </a:rPr>
              <a:t> </a:t>
            </a:r>
            <a:r>
              <a:rPr lang="en-US" dirty="0" err="1" smtClean="0">
                <a:latin typeface="+mj-lt"/>
              </a:rPr>
              <a:t>trướng</a:t>
            </a:r>
            <a:r>
              <a:rPr lang="en-US" dirty="0" smtClean="0">
                <a:latin typeface="+mj-lt"/>
              </a:rPr>
              <a:t> “</a:t>
            </a:r>
            <a:r>
              <a:rPr lang="en-US" dirty="0" err="1" smtClean="0">
                <a:latin typeface="+mj-lt"/>
              </a:rPr>
              <a:t>biên</a:t>
            </a:r>
            <a:r>
              <a:rPr lang="en-US" dirty="0" smtClean="0">
                <a:latin typeface="+mj-lt"/>
              </a:rPr>
              <a:t> </a:t>
            </a:r>
            <a:r>
              <a:rPr lang="en-US" dirty="0" err="1" smtClean="0">
                <a:latin typeface="+mj-lt"/>
              </a:rPr>
              <a:t>giới</a:t>
            </a:r>
            <a:r>
              <a:rPr lang="en-US" dirty="0" smtClean="0">
                <a:latin typeface="+mj-lt"/>
              </a:rPr>
              <a:t> </a:t>
            </a:r>
            <a:r>
              <a:rPr lang="en-US" dirty="0" err="1" smtClean="0">
                <a:latin typeface="+mj-lt"/>
              </a:rPr>
              <a:t>kinh</a:t>
            </a:r>
            <a:r>
              <a:rPr lang="en-US" dirty="0" smtClean="0">
                <a:latin typeface="+mj-lt"/>
              </a:rPr>
              <a:t> </a:t>
            </a:r>
            <a:r>
              <a:rPr lang="en-US" dirty="0" err="1" smtClean="0">
                <a:latin typeface="+mj-lt"/>
              </a:rPr>
              <a:t>tế</a:t>
            </a:r>
            <a:r>
              <a:rPr lang="en-US" dirty="0" smtClean="0">
                <a:latin typeface="+mj-lt"/>
              </a:rPr>
              <a:t>” </a:t>
            </a:r>
            <a:r>
              <a:rPr lang="en-US" dirty="0" err="1" smtClean="0">
                <a:latin typeface="+mj-lt"/>
              </a:rPr>
              <a:t>rộng</a:t>
            </a:r>
            <a:r>
              <a:rPr lang="en-US" dirty="0" smtClean="0">
                <a:latin typeface="+mj-lt"/>
              </a:rPr>
              <a:t> </a:t>
            </a:r>
            <a:r>
              <a:rPr lang="en-US" dirty="0" err="1" smtClean="0">
                <a:latin typeface="+mj-lt"/>
              </a:rPr>
              <a:t>hơn</a:t>
            </a:r>
            <a:r>
              <a:rPr lang="en-US" dirty="0" smtClean="0">
                <a:latin typeface="+mj-lt"/>
              </a:rPr>
              <a:t> </a:t>
            </a:r>
            <a:r>
              <a:rPr lang="en-US" dirty="0" err="1" smtClean="0">
                <a:latin typeface="+mj-lt"/>
              </a:rPr>
              <a:t>biên</a:t>
            </a:r>
            <a:r>
              <a:rPr lang="en-US" dirty="0" smtClean="0">
                <a:latin typeface="+mj-lt"/>
              </a:rPr>
              <a:t> </a:t>
            </a:r>
            <a:r>
              <a:rPr lang="en-US" dirty="0" err="1" smtClean="0">
                <a:latin typeface="+mj-lt"/>
              </a:rPr>
              <a:t>giới</a:t>
            </a:r>
            <a:r>
              <a:rPr lang="en-US" dirty="0" smtClean="0">
                <a:latin typeface="+mj-lt"/>
              </a:rPr>
              <a:t> </a:t>
            </a:r>
            <a:r>
              <a:rPr lang="en-US" dirty="0" err="1" smtClean="0">
                <a:latin typeface="+mj-lt"/>
              </a:rPr>
              <a:t>địa</a:t>
            </a:r>
            <a:r>
              <a:rPr lang="en-US" dirty="0" smtClean="0">
                <a:latin typeface="+mj-lt"/>
              </a:rPr>
              <a:t> </a:t>
            </a:r>
            <a:r>
              <a:rPr lang="en-US" dirty="0" err="1" smtClean="0">
                <a:latin typeface="+mj-lt"/>
              </a:rPr>
              <a:t>lý</a:t>
            </a:r>
            <a:r>
              <a:rPr lang="en-US" dirty="0" smtClean="0">
                <a:latin typeface="+mj-lt"/>
              </a:rPr>
              <a:t>, rang </a:t>
            </a:r>
            <a:r>
              <a:rPr lang="en-US" dirty="0" err="1" smtClean="0">
                <a:latin typeface="+mj-lt"/>
              </a:rPr>
              <a:t>buộc</a:t>
            </a:r>
            <a:r>
              <a:rPr lang="en-US" dirty="0" smtClean="0">
                <a:latin typeface="+mj-lt"/>
              </a:rPr>
              <a:t>, chi </a:t>
            </a:r>
            <a:r>
              <a:rPr lang="en-US" dirty="0" err="1" smtClean="0">
                <a:latin typeface="+mj-lt"/>
              </a:rPr>
              <a:t>phối</a:t>
            </a:r>
            <a:r>
              <a:rPr lang="en-US" dirty="0" smtClean="0">
                <a:latin typeface="+mj-lt"/>
              </a:rPr>
              <a:t> </a:t>
            </a:r>
            <a:r>
              <a:rPr lang="en-US" dirty="0" err="1" smtClean="0">
                <a:latin typeface="+mj-lt"/>
              </a:rPr>
              <a:t>các</a:t>
            </a:r>
            <a:r>
              <a:rPr lang="en-US" dirty="0" smtClean="0">
                <a:latin typeface="+mj-lt"/>
              </a:rPr>
              <a:t> </a:t>
            </a:r>
            <a:r>
              <a:rPr lang="en-US" dirty="0" err="1" smtClean="0">
                <a:latin typeface="+mj-lt"/>
              </a:rPr>
              <a:t>nước</a:t>
            </a:r>
            <a:r>
              <a:rPr lang="en-US" dirty="0" smtClean="0">
                <a:latin typeface="+mj-lt"/>
              </a:rPr>
              <a:t> </a:t>
            </a:r>
            <a:r>
              <a:rPr lang="en-US" dirty="0" err="1" smtClean="0">
                <a:latin typeface="+mj-lt"/>
              </a:rPr>
              <a:t>kém</a:t>
            </a:r>
            <a:r>
              <a:rPr lang="en-US" dirty="0" smtClean="0">
                <a:latin typeface="+mj-lt"/>
              </a:rPr>
              <a:t> </a:t>
            </a:r>
            <a:r>
              <a:rPr lang="en-US" dirty="0" err="1" smtClean="0">
                <a:latin typeface="+mj-lt"/>
              </a:rPr>
              <a:t>phát</a:t>
            </a:r>
            <a:r>
              <a:rPr lang="en-US" dirty="0" smtClean="0">
                <a:latin typeface="+mj-lt"/>
              </a:rPr>
              <a:t> </a:t>
            </a:r>
            <a:r>
              <a:rPr lang="en-US" dirty="0" err="1" smtClean="0">
                <a:latin typeface="+mj-lt"/>
              </a:rPr>
              <a:t>triển</a:t>
            </a:r>
            <a:r>
              <a:rPr lang="en-US" dirty="0" smtClean="0">
                <a:latin typeface="+mj-lt"/>
              </a:rPr>
              <a:t> </a:t>
            </a:r>
            <a:r>
              <a:rPr lang="en-US" dirty="0" err="1" smtClean="0">
                <a:latin typeface="+mj-lt"/>
              </a:rPr>
              <a:t>từ</a:t>
            </a:r>
            <a:r>
              <a:rPr lang="en-US" dirty="0" smtClean="0">
                <a:latin typeface="+mj-lt"/>
              </a:rPr>
              <a:t> </a:t>
            </a:r>
            <a:r>
              <a:rPr lang="en-US" dirty="0" err="1" smtClean="0">
                <a:latin typeface="+mj-lt"/>
              </a:rPr>
              <a:t>sự</a:t>
            </a:r>
            <a:r>
              <a:rPr lang="en-US" dirty="0" smtClean="0">
                <a:latin typeface="+mj-lt"/>
              </a:rPr>
              <a:t> </a:t>
            </a:r>
            <a:r>
              <a:rPr lang="en-US" dirty="0" err="1" smtClean="0">
                <a:latin typeface="+mj-lt"/>
              </a:rPr>
              <a:t>lệ</a:t>
            </a:r>
            <a:r>
              <a:rPr lang="en-US" dirty="0" smtClean="0">
                <a:latin typeface="+mj-lt"/>
              </a:rPr>
              <a:t> </a:t>
            </a:r>
            <a:r>
              <a:rPr lang="en-US" dirty="0" err="1" smtClean="0">
                <a:latin typeface="+mj-lt"/>
              </a:rPr>
              <a:t>thuộc</a:t>
            </a:r>
            <a:r>
              <a:rPr lang="en-US" dirty="0" smtClean="0">
                <a:latin typeface="+mj-lt"/>
              </a:rPr>
              <a:t> </a:t>
            </a:r>
            <a:r>
              <a:rPr lang="en-US" dirty="0" err="1" smtClean="0">
                <a:latin typeface="+mj-lt"/>
              </a:rPr>
              <a:t>về</a:t>
            </a:r>
            <a:r>
              <a:rPr lang="en-US" dirty="0" smtClean="0">
                <a:latin typeface="+mj-lt"/>
              </a:rPr>
              <a:t> </a:t>
            </a:r>
            <a:r>
              <a:rPr lang="en-US" dirty="0" err="1" smtClean="0">
                <a:latin typeface="+mj-lt"/>
              </a:rPr>
              <a:t>vốn</a:t>
            </a:r>
            <a:r>
              <a:rPr lang="en-US" dirty="0" smtClean="0">
                <a:latin typeface="+mj-lt"/>
              </a:rPr>
              <a:t>, </a:t>
            </a:r>
            <a:r>
              <a:rPr lang="en-US" dirty="0" err="1" smtClean="0">
                <a:latin typeface="+mj-lt"/>
              </a:rPr>
              <a:t>công</a:t>
            </a:r>
            <a:r>
              <a:rPr lang="en-US" dirty="0" smtClean="0">
                <a:latin typeface="+mj-lt"/>
              </a:rPr>
              <a:t> </a:t>
            </a:r>
            <a:r>
              <a:rPr lang="en-US" dirty="0" err="1" smtClean="0">
                <a:latin typeface="+mj-lt"/>
              </a:rPr>
              <a:t>nghệ</a:t>
            </a:r>
            <a:r>
              <a:rPr lang="en-US" dirty="0" smtClean="0">
                <a:latin typeface="+mj-lt"/>
              </a:rPr>
              <a:t> </a:t>
            </a:r>
            <a:r>
              <a:rPr lang="en-US" dirty="0" err="1" smtClean="0">
                <a:latin typeface="+mj-lt"/>
              </a:rPr>
              <a:t>đi</a:t>
            </a:r>
            <a:r>
              <a:rPr lang="en-US" dirty="0" smtClean="0">
                <a:latin typeface="+mj-lt"/>
              </a:rPr>
              <a:t> </a:t>
            </a:r>
            <a:r>
              <a:rPr lang="en-US" dirty="0" err="1" smtClean="0">
                <a:latin typeface="+mj-lt"/>
              </a:rPr>
              <a:t>đến</a:t>
            </a:r>
            <a:r>
              <a:rPr lang="en-US" dirty="0" smtClean="0">
                <a:latin typeface="+mj-lt"/>
              </a:rPr>
              <a:t> </a:t>
            </a:r>
            <a:r>
              <a:rPr lang="en-US" dirty="0" err="1" smtClean="0">
                <a:latin typeface="+mj-lt"/>
              </a:rPr>
              <a:t>sự</a:t>
            </a:r>
            <a:r>
              <a:rPr lang="en-US" dirty="0" smtClean="0">
                <a:latin typeface="+mj-lt"/>
              </a:rPr>
              <a:t> </a:t>
            </a:r>
            <a:r>
              <a:rPr lang="en-US" dirty="0" err="1" smtClean="0">
                <a:latin typeface="+mj-lt"/>
              </a:rPr>
              <a:t>lệ</a:t>
            </a:r>
            <a:r>
              <a:rPr lang="en-US" dirty="0" smtClean="0">
                <a:latin typeface="+mj-lt"/>
              </a:rPr>
              <a:t> </a:t>
            </a:r>
            <a:r>
              <a:rPr lang="en-US" dirty="0" err="1" smtClean="0">
                <a:latin typeface="+mj-lt"/>
              </a:rPr>
              <a:t>thuộc</a:t>
            </a:r>
            <a:r>
              <a:rPr lang="en-US" dirty="0" smtClean="0">
                <a:latin typeface="+mj-lt"/>
              </a:rPr>
              <a:t> </a:t>
            </a:r>
            <a:r>
              <a:rPr lang="en-US" dirty="0" err="1" smtClean="0">
                <a:latin typeface="+mj-lt"/>
              </a:rPr>
              <a:t>về</a:t>
            </a:r>
            <a:r>
              <a:rPr lang="en-US" dirty="0" smtClean="0">
                <a:latin typeface="+mj-lt"/>
              </a:rPr>
              <a:t> </a:t>
            </a:r>
            <a:r>
              <a:rPr lang="en-US" dirty="0" err="1" smtClean="0">
                <a:latin typeface="+mj-lt"/>
              </a:rPr>
              <a:t>chính</a:t>
            </a:r>
            <a:r>
              <a:rPr lang="en-US" dirty="0" smtClean="0">
                <a:latin typeface="+mj-lt"/>
              </a:rPr>
              <a:t> </a:t>
            </a:r>
            <a:r>
              <a:rPr lang="en-US" dirty="0" err="1" smtClean="0">
                <a:latin typeface="+mj-lt"/>
              </a:rPr>
              <a:t>trị</a:t>
            </a:r>
            <a:r>
              <a:rPr lang="en-US" dirty="0" smtClean="0">
                <a:latin typeface="+mj-lt"/>
              </a:rPr>
              <a:t> </a:t>
            </a:r>
            <a:r>
              <a:rPr lang="en-US" dirty="0" err="1" smtClean="0">
                <a:latin typeface="+mj-lt"/>
              </a:rPr>
              <a:t>vào</a:t>
            </a:r>
            <a:r>
              <a:rPr lang="en-US" dirty="0" smtClean="0">
                <a:latin typeface="+mj-lt"/>
              </a:rPr>
              <a:t> </a:t>
            </a:r>
            <a:r>
              <a:rPr lang="en-US" dirty="0" err="1" smtClean="0">
                <a:latin typeface="+mj-lt"/>
              </a:rPr>
              <a:t>các</a:t>
            </a:r>
            <a:r>
              <a:rPr lang="en-US" dirty="0" smtClean="0">
                <a:latin typeface="+mj-lt"/>
              </a:rPr>
              <a:t> </a:t>
            </a:r>
            <a:r>
              <a:rPr lang="en-US" dirty="0" err="1" smtClean="0">
                <a:latin typeface="+mj-lt"/>
              </a:rPr>
              <a:t>cường</a:t>
            </a:r>
            <a:r>
              <a:rPr lang="en-US" dirty="0" smtClean="0">
                <a:latin typeface="+mj-lt"/>
              </a:rPr>
              <a:t> </a:t>
            </a:r>
            <a:r>
              <a:rPr lang="en-US" dirty="0" err="1" smtClean="0">
                <a:latin typeface="+mj-lt"/>
              </a:rPr>
              <a:t>quốc</a:t>
            </a:r>
            <a:r>
              <a:rPr lang="en-US" dirty="0">
                <a:latin typeface="+mj-lt"/>
              </a:rPr>
              <a:t>.</a:t>
            </a:r>
            <a:r>
              <a:rPr lang="en-US" dirty="0" smtClean="0">
                <a:latin typeface="+mj-lt"/>
              </a:rPr>
              <a:t> </a:t>
            </a:r>
          </a:p>
          <a:p>
            <a:pPr marL="349250" indent="-171450">
              <a:buFontTx/>
              <a:buChar char="-"/>
            </a:pPr>
            <a:endParaRPr lang="en-US" dirty="0"/>
          </a:p>
        </p:txBody>
      </p:sp>
      <p:sp>
        <p:nvSpPr>
          <p:cNvPr id="3" name="Title 2"/>
          <p:cNvSpPr>
            <a:spLocks noGrp="1"/>
          </p:cNvSpPr>
          <p:nvPr>
            <p:ph type="ctrTitle"/>
          </p:nvPr>
        </p:nvSpPr>
        <p:spPr>
          <a:xfrm flipV="1">
            <a:off x="8975251" y="-185621"/>
            <a:ext cx="798014" cy="77466"/>
          </a:xfrm>
        </p:spPr>
        <p:txBody>
          <a:bodyPr/>
          <a:lstStyle/>
          <a:p>
            <a:endParaRPr lang="en-US" dirty="0"/>
          </a:p>
        </p:txBody>
      </p:sp>
      <p:pic>
        <p:nvPicPr>
          <p:cNvPr id="6" name="Content Placeholder 3"/>
          <p:cNvPicPr>
            <a:picLocks noChangeAspect="1"/>
          </p:cNvPicPr>
          <p:nvPr/>
        </p:nvPicPr>
        <p:blipFill>
          <a:blip r:embed="rId2"/>
          <a:stretch>
            <a:fillRect/>
          </a:stretch>
        </p:blipFill>
        <p:spPr>
          <a:xfrm>
            <a:off x="4572000" y="1192696"/>
            <a:ext cx="4551230" cy="2676939"/>
          </a:xfrm>
          <a:prstGeom prst="rect">
            <a:avLst/>
          </a:prstGeom>
          <a:noFill/>
          <a:ln>
            <a:noFill/>
          </a:ln>
        </p:spPr>
      </p:pic>
    </p:spTree>
    <p:extLst>
      <p:ext uri="{BB962C8B-B14F-4D97-AF65-F5344CB8AC3E}">
        <p14:creationId xmlns:p14="http://schemas.microsoft.com/office/powerpoint/2010/main" val="14998665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70650" y="1144200"/>
            <a:ext cx="3433931" cy="3510600"/>
          </a:xfrm>
        </p:spPr>
        <p:txBody>
          <a:bodyPr/>
          <a:lstStyle/>
          <a:p>
            <a:pPr marL="349250" indent="-171450">
              <a:buFontTx/>
              <a:buChar char="-"/>
            </a:pPr>
            <a:r>
              <a:rPr lang="en-US" sz="1400" dirty="0" err="1" smtClean="0">
                <a:latin typeface="+mj-lt"/>
              </a:rPr>
              <a:t>Chiến</a:t>
            </a:r>
            <a:r>
              <a:rPr lang="en-US" sz="1400" dirty="0" smtClean="0">
                <a:latin typeface="+mj-lt"/>
              </a:rPr>
              <a:t> </a:t>
            </a:r>
            <a:r>
              <a:rPr lang="en-US" sz="1400" dirty="0" err="1" smtClean="0">
                <a:latin typeface="+mj-lt"/>
              </a:rPr>
              <a:t>tranh</a:t>
            </a:r>
            <a:r>
              <a:rPr lang="en-US" sz="1400" dirty="0" smtClean="0">
                <a:latin typeface="+mj-lt"/>
              </a:rPr>
              <a:t> </a:t>
            </a:r>
            <a:r>
              <a:rPr lang="en-US" sz="1400" dirty="0" err="1" smtClean="0">
                <a:latin typeface="+mj-lt"/>
              </a:rPr>
              <a:t>lạnh</a:t>
            </a:r>
            <a:r>
              <a:rPr lang="en-US" sz="1400" dirty="0" smtClean="0">
                <a:latin typeface="+mj-lt"/>
              </a:rPr>
              <a:t> </a:t>
            </a:r>
            <a:r>
              <a:rPr lang="en-US" sz="1400" dirty="0" err="1" smtClean="0">
                <a:latin typeface="+mj-lt"/>
              </a:rPr>
              <a:t>kết</a:t>
            </a:r>
            <a:r>
              <a:rPr lang="en-US" sz="1400" dirty="0" smtClean="0">
                <a:latin typeface="+mj-lt"/>
              </a:rPr>
              <a:t> </a:t>
            </a:r>
            <a:r>
              <a:rPr lang="en-US" sz="1400" dirty="0" err="1" smtClean="0">
                <a:latin typeface="+mj-lt"/>
              </a:rPr>
              <a:t>thúc</a:t>
            </a:r>
            <a:r>
              <a:rPr lang="en-US" sz="1400" dirty="0" smtClean="0">
                <a:latin typeface="+mj-lt"/>
              </a:rPr>
              <a:t>, </a:t>
            </a:r>
            <a:r>
              <a:rPr lang="en-US" sz="1400" dirty="0" err="1" smtClean="0">
                <a:latin typeface="+mj-lt"/>
              </a:rPr>
              <a:t>nguy</a:t>
            </a:r>
            <a:r>
              <a:rPr lang="en-US" sz="1400" dirty="0" smtClean="0">
                <a:latin typeface="+mj-lt"/>
              </a:rPr>
              <a:t> </a:t>
            </a:r>
            <a:r>
              <a:rPr lang="en-US" sz="1400" dirty="0" err="1" smtClean="0">
                <a:latin typeface="+mj-lt"/>
              </a:rPr>
              <a:t>cơ</a:t>
            </a:r>
            <a:r>
              <a:rPr lang="en-US" sz="1400" dirty="0" smtClean="0">
                <a:latin typeface="+mj-lt"/>
              </a:rPr>
              <a:t> </a:t>
            </a:r>
            <a:r>
              <a:rPr lang="en-US" sz="1400" dirty="0" err="1" smtClean="0">
                <a:latin typeface="+mj-lt"/>
              </a:rPr>
              <a:t>chiến</a:t>
            </a:r>
            <a:r>
              <a:rPr lang="en-US" sz="1400" dirty="0" smtClean="0">
                <a:latin typeface="+mj-lt"/>
              </a:rPr>
              <a:t> </a:t>
            </a:r>
            <a:r>
              <a:rPr lang="en-US" sz="1400" dirty="0" err="1" smtClean="0">
                <a:latin typeface="+mj-lt"/>
              </a:rPr>
              <a:t>tranh</a:t>
            </a:r>
            <a:r>
              <a:rPr lang="en-US" sz="1400" dirty="0" smtClean="0">
                <a:latin typeface="+mj-lt"/>
              </a:rPr>
              <a:t> </a:t>
            </a:r>
            <a:r>
              <a:rPr lang="en-US" sz="1400" dirty="0" err="1" smtClean="0">
                <a:latin typeface="+mj-lt"/>
              </a:rPr>
              <a:t>thế</a:t>
            </a:r>
            <a:r>
              <a:rPr lang="en-US" sz="1400" dirty="0" smtClean="0">
                <a:latin typeface="+mj-lt"/>
              </a:rPr>
              <a:t> </a:t>
            </a:r>
            <a:r>
              <a:rPr lang="en-US" sz="1400" dirty="0" err="1" smtClean="0">
                <a:latin typeface="+mj-lt"/>
              </a:rPr>
              <a:t>giới</a:t>
            </a:r>
            <a:r>
              <a:rPr lang="en-US" sz="1400" dirty="0" smtClean="0">
                <a:latin typeface="+mj-lt"/>
              </a:rPr>
              <a:t> </a:t>
            </a:r>
            <a:r>
              <a:rPr lang="en-US" sz="1400" dirty="0" err="1" smtClean="0">
                <a:latin typeface="+mj-lt"/>
              </a:rPr>
              <a:t>bị</a:t>
            </a:r>
            <a:r>
              <a:rPr lang="en-US" sz="1400" dirty="0" smtClean="0">
                <a:latin typeface="+mj-lt"/>
              </a:rPr>
              <a:t> </a:t>
            </a:r>
            <a:r>
              <a:rPr lang="en-US" sz="1400" dirty="0" err="1" smtClean="0">
                <a:latin typeface="+mj-lt"/>
              </a:rPr>
              <a:t>đẩy</a:t>
            </a:r>
            <a:r>
              <a:rPr lang="en-US" sz="1400" dirty="0" smtClean="0">
                <a:latin typeface="+mj-lt"/>
              </a:rPr>
              <a:t> </a:t>
            </a:r>
            <a:r>
              <a:rPr lang="en-US" sz="1400" dirty="0" err="1" smtClean="0">
                <a:latin typeface="+mj-lt"/>
              </a:rPr>
              <a:t>lùi</a:t>
            </a:r>
            <a:r>
              <a:rPr lang="en-US" sz="1400" dirty="0" smtClean="0">
                <a:latin typeface="+mj-lt"/>
              </a:rPr>
              <a:t>, </a:t>
            </a:r>
            <a:r>
              <a:rPr lang="en-US" sz="1400" dirty="0" err="1" smtClean="0">
                <a:latin typeface="+mj-lt"/>
              </a:rPr>
              <a:t>nhưng</a:t>
            </a:r>
            <a:r>
              <a:rPr lang="en-US" sz="1400" dirty="0" smtClean="0">
                <a:latin typeface="+mj-lt"/>
              </a:rPr>
              <a:t> </a:t>
            </a:r>
            <a:r>
              <a:rPr lang="en-US" sz="1400" dirty="0" err="1" smtClean="0">
                <a:latin typeface="+mj-lt"/>
              </a:rPr>
              <a:t>lại</a:t>
            </a:r>
            <a:r>
              <a:rPr lang="en-US" sz="1400" dirty="0" smtClean="0">
                <a:latin typeface="+mj-lt"/>
              </a:rPr>
              <a:t> </a:t>
            </a:r>
            <a:r>
              <a:rPr lang="en-US" sz="1400" dirty="0" err="1" smtClean="0">
                <a:latin typeface="+mj-lt"/>
              </a:rPr>
              <a:t>được</a:t>
            </a:r>
            <a:r>
              <a:rPr lang="en-US" sz="1400" dirty="0" smtClean="0">
                <a:latin typeface="+mj-lt"/>
              </a:rPr>
              <a:t> </a:t>
            </a:r>
            <a:r>
              <a:rPr lang="en-US" sz="1400" dirty="0" err="1" smtClean="0">
                <a:latin typeface="+mj-lt"/>
              </a:rPr>
              <a:t>thay</a:t>
            </a:r>
            <a:r>
              <a:rPr lang="en-US" sz="1400" dirty="0" smtClean="0">
                <a:latin typeface="+mj-lt"/>
              </a:rPr>
              <a:t> </a:t>
            </a:r>
            <a:r>
              <a:rPr lang="en-US" sz="1400" dirty="0" err="1" smtClean="0">
                <a:latin typeface="+mj-lt"/>
              </a:rPr>
              <a:t>thế</a:t>
            </a:r>
            <a:r>
              <a:rPr lang="en-US" sz="1400" dirty="0" smtClean="0">
                <a:latin typeface="+mj-lt"/>
              </a:rPr>
              <a:t> </a:t>
            </a:r>
            <a:r>
              <a:rPr lang="en-US" sz="1400" dirty="0" err="1" smtClean="0">
                <a:latin typeface="+mj-lt"/>
              </a:rPr>
              <a:t>bằng</a:t>
            </a:r>
            <a:r>
              <a:rPr lang="en-US" sz="1400" dirty="0" smtClean="0">
                <a:latin typeface="+mj-lt"/>
              </a:rPr>
              <a:t> </a:t>
            </a:r>
            <a:r>
              <a:rPr lang="en-US" sz="1400" dirty="0" err="1" smtClean="0">
                <a:latin typeface="+mj-lt"/>
              </a:rPr>
              <a:t>những</a:t>
            </a:r>
            <a:r>
              <a:rPr lang="en-US" sz="1400" dirty="0" smtClean="0">
                <a:latin typeface="+mj-lt"/>
              </a:rPr>
              <a:t> </a:t>
            </a:r>
            <a:r>
              <a:rPr lang="en-US" sz="1400" dirty="0" err="1" smtClean="0">
                <a:latin typeface="+mj-lt"/>
              </a:rPr>
              <a:t>cuộc</a:t>
            </a:r>
            <a:r>
              <a:rPr lang="en-US" sz="1400" dirty="0" smtClean="0">
                <a:latin typeface="+mj-lt"/>
              </a:rPr>
              <a:t> </a:t>
            </a:r>
            <a:r>
              <a:rPr lang="en-US" sz="1400" dirty="0" err="1" smtClean="0">
                <a:latin typeface="+mj-lt"/>
              </a:rPr>
              <a:t>chiến</a:t>
            </a:r>
            <a:r>
              <a:rPr lang="en-US" sz="1400" dirty="0" smtClean="0">
                <a:latin typeface="+mj-lt"/>
              </a:rPr>
              <a:t> </a:t>
            </a:r>
            <a:r>
              <a:rPr lang="en-US" sz="1400" dirty="0" err="1" smtClean="0">
                <a:latin typeface="+mj-lt"/>
              </a:rPr>
              <a:t>tranh</a:t>
            </a:r>
            <a:r>
              <a:rPr lang="en-US" sz="1400" dirty="0" smtClean="0">
                <a:latin typeface="+mj-lt"/>
              </a:rPr>
              <a:t> </a:t>
            </a:r>
            <a:r>
              <a:rPr lang="en-US" sz="1400" dirty="0" err="1" smtClean="0">
                <a:latin typeface="+mj-lt"/>
              </a:rPr>
              <a:t>khu</a:t>
            </a:r>
            <a:r>
              <a:rPr lang="en-US" sz="1400" dirty="0" smtClean="0">
                <a:latin typeface="+mj-lt"/>
              </a:rPr>
              <a:t> </a:t>
            </a:r>
            <a:r>
              <a:rPr lang="en-US" sz="1400" dirty="0" err="1" smtClean="0">
                <a:latin typeface="+mj-lt"/>
              </a:rPr>
              <a:t>vực</a:t>
            </a:r>
            <a:r>
              <a:rPr lang="en-US" sz="1400" dirty="0" smtClean="0">
                <a:latin typeface="+mj-lt"/>
              </a:rPr>
              <a:t>, </a:t>
            </a:r>
            <a:r>
              <a:rPr lang="en-US" sz="1400" dirty="0" err="1" smtClean="0">
                <a:latin typeface="+mj-lt"/>
              </a:rPr>
              <a:t>chiến</a:t>
            </a:r>
            <a:r>
              <a:rPr lang="en-US" sz="1400" dirty="0" smtClean="0">
                <a:latin typeface="+mj-lt"/>
              </a:rPr>
              <a:t> </a:t>
            </a:r>
            <a:r>
              <a:rPr lang="en-US" sz="1400" dirty="0" err="1" smtClean="0">
                <a:latin typeface="+mj-lt"/>
              </a:rPr>
              <a:t>tranh</a:t>
            </a:r>
            <a:r>
              <a:rPr lang="en-US" sz="1400" dirty="0" smtClean="0">
                <a:latin typeface="+mj-lt"/>
              </a:rPr>
              <a:t> </a:t>
            </a:r>
            <a:r>
              <a:rPr lang="en-US" sz="1400" dirty="0" err="1" smtClean="0">
                <a:latin typeface="+mj-lt"/>
              </a:rPr>
              <a:t>thương</a:t>
            </a:r>
            <a:r>
              <a:rPr lang="en-US" sz="1400" dirty="0" smtClean="0">
                <a:latin typeface="+mj-lt"/>
              </a:rPr>
              <a:t> </a:t>
            </a:r>
            <a:r>
              <a:rPr lang="en-US" sz="1400" dirty="0" err="1" smtClean="0">
                <a:latin typeface="+mj-lt"/>
              </a:rPr>
              <a:t>mại</a:t>
            </a:r>
            <a:r>
              <a:rPr lang="en-US" sz="1400" dirty="0" smtClean="0">
                <a:latin typeface="+mj-lt"/>
              </a:rPr>
              <a:t>, </a:t>
            </a:r>
            <a:r>
              <a:rPr lang="en-US" sz="1400" dirty="0" err="1" smtClean="0">
                <a:latin typeface="+mj-lt"/>
              </a:rPr>
              <a:t>những</a:t>
            </a:r>
            <a:r>
              <a:rPr lang="en-US" sz="1400" dirty="0" smtClean="0">
                <a:latin typeface="+mj-lt"/>
              </a:rPr>
              <a:t> </a:t>
            </a:r>
            <a:r>
              <a:rPr lang="en-US" sz="1400" dirty="0" err="1" smtClean="0">
                <a:latin typeface="+mj-lt"/>
              </a:rPr>
              <a:t>cuộc</a:t>
            </a:r>
            <a:r>
              <a:rPr lang="en-US" sz="1400" dirty="0" smtClean="0">
                <a:latin typeface="+mj-lt"/>
              </a:rPr>
              <a:t> </a:t>
            </a:r>
            <a:r>
              <a:rPr lang="en-US" sz="1400" dirty="0" err="1" smtClean="0">
                <a:latin typeface="+mj-lt"/>
              </a:rPr>
              <a:t>chiến</a:t>
            </a:r>
            <a:r>
              <a:rPr lang="en-US" sz="1400" dirty="0" smtClean="0">
                <a:latin typeface="+mj-lt"/>
              </a:rPr>
              <a:t> </a:t>
            </a:r>
            <a:r>
              <a:rPr lang="en-US" sz="1400" dirty="0" err="1" smtClean="0">
                <a:latin typeface="+mj-lt"/>
              </a:rPr>
              <a:t>tranh</a:t>
            </a:r>
            <a:r>
              <a:rPr lang="en-US" sz="1400" dirty="0" smtClean="0">
                <a:latin typeface="+mj-lt"/>
              </a:rPr>
              <a:t> </a:t>
            </a:r>
            <a:r>
              <a:rPr lang="en-US" sz="1400" dirty="0" err="1" smtClean="0">
                <a:latin typeface="+mj-lt"/>
              </a:rPr>
              <a:t>sắc</a:t>
            </a:r>
            <a:r>
              <a:rPr lang="en-US" sz="1400" dirty="0" smtClean="0">
                <a:latin typeface="+mj-lt"/>
              </a:rPr>
              <a:t> </a:t>
            </a:r>
            <a:r>
              <a:rPr lang="en-US" sz="1400" dirty="0" err="1" smtClean="0">
                <a:latin typeface="+mj-lt"/>
              </a:rPr>
              <a:t>tộc</a:t>
            </a:r>
            <a:r>
              <a:rPr lang="en-US" sz="1400" dirty="0" smtClean="0">
                <a:latin typeface="+mj-lt"/>
              </a:rPr>
              <a:t>, </a:t>
            </a:r>
            <a:r>
              <a:rPr lang="en-US" sz="1400" dirty="0" err="1" smtClean="0">
                <a:latin typeface="+mj-lt"/>
              </a:rPr>
              <a:t>tôn</a:t>
            </a:r>
            <a:r>
              <a:rPr lang="en-US" sz="1400" dirty="0" smtClean="0">
                <a:latin typeface="+mj-lt"/>
              </a:rPr>
              <a:t> </a:t>
            </a:r>
            <a:r>
              <a:rPr lang="en-US" sz="1400" dirty="0" err="1" smtClean="0">
                <a:latin typeface="+mj-lt"/>
              </a:rPr>
              <a:t>giáo</a:t>
            </a:r>
            <a:r>
              <a:rPr lang="en-US" sz="1400" dirty="0" smtClean="0">
                <a:latin typeface="+mj-lt"/>
              </a:rPr>
              <a:t> </a:t>
            </a:r>
            <a:r>
              <a:rPr lang="en-US" sz="1400" dirty="0" err="1" smtClean="0">
                <a:latin typeface="+mj-lt"/>
              </a:rPr>
              <a:t>mà</a:t>
            </a:r>
            <a:r>
              <a:rPr lang="en-US" sz="1400" dirty="0" smtClean="0">
                <a:latin typeface="+mj-lt"/>
              </a:rPr>
              <a:t> </a:t>
            </a:r>
            <a:r>
              <a:rPr lang="en-US" sz="1400" dirty="0" err="1" smtClean="0">
                <a:latin typeface="+mj-lt"/>
              </a:rPr>
              <a:t>đứng</a:t>
            </a:r>
            <a:r>
              <a:rPr lang="en-US" sz="1400" dirty="0" smtClean="0">
                <a:latin typeface="+mj-lt"/>
              </a:rPr>
              <a:t> </a:t>
            </a:r>
            <a:r>
              <a:rPr lang="en-US" sz="1400" dirty="0" err="1" smtClean="0">
                <a:latin typeface="+mj-lt"/>
              </a:rPr>
              <a:t>trong</a:t>
            </a:r>
            <a:r>
              <a:rPr lang="en-US" sz="1400" dirty="0" smtClean="0">
                <a:latin typeface="+mj-lt"/>
              </a:rPr>
              <a:t> </a:t>
            </a:r>
            <a:r>
              <a:rPr lang="en-US" sz="1400" dirty="0" err="1" smtClean="0">
                <a:latin typeface="+mj-lt"/>
              </a:rPr>
              <a:t>đó</a:t>
            </a:r>
            <a:r>
              <a:rPr lang="en-US" sz="1400" dirty="0" smtClean="0">
                <a:latin typeface="+mj-lt"/>
              </a:rPr>
              <a:t> </a:t>
            </a:r>
            <a:r>
              <a:rPr lang="en-US" sz="1400" dirty="0" err="1" smtClean="0">
                <a:latin typeface="+mj-lt"/>
              </a:rPr>
              <a:t>hoặc</a:t>
            </a:r>
            <a:r>
              <a:rPr lang="en-US" sz="1400" dirty="0" smtClean="0">
                <a:latin typeface="+mj-lt"/>
              </a:rPr>
              <a:t> </a:t>
            </a:r>
            <a:r>
              <a:rPr lang="en-US" sz="1400" dirty="0" err="1" smtClean="0">
                <a:latin typeface="+mj-lt"/>
              </a:rPr>
              <a:t>núp</a:t>
            </a:r>
            <a:r>
              <a:rPr lang="en-US" sz="1400" dirty="0" smtClean="0">
                <a:latin typeface="+mj-lt"/>
              </a:rPr>
              <a:t> </a:t>
            </a:r>
            <a:r>
              <a:rPr lang="en-US" sz="1400" dirty="0" err="1" smtClean="0">
                <a:latin typeface="+mj-lt"/>
              </a:rPr>
              <a:t>sau</a:t>
            </a:r>
            <a:r>
              <a:rPr lang="en-US" sz="1400" dirty="0" smtClean="0">
                <a:latin typeface="+mj-lt"/>
              </a:rPr>
              <a:t> </a:t>
            </a:r>
            <a:r>
              <a:rPr lang="en-US" sz="1400" dirty="0" err="1" smtClean="0">
                <a:latin typeface="+mj-lt"/>
              </a:rPr>
              <a:t>cáccuộc</a:t>
            </a:r>
            <a:r>
              <a:rPr lang="en-US" sz="1400" dirty="0" smtClean="0">
                <a:latin typeface="+mj-lt"/>
              </a:rPr>
              <a:t> </a:t>
            </a:r>
            <a:r>
              <a:rPr lang="en-US" sz="1400" dirty="0" err="1" smtClean="0">
                <a:latin typeface="+mj-lt"/>
              </a:rPr>
              <a:t>đụng</a:t>
            </a:r>
            <a:r>
              <a:rPr lang="en-US" sz="1400" dirty="0" smtClean="0">
                <a:latin typeface="+mj-lt"/>
              </a:rPr>
              <a:t> </a:t>
            </a:r>
            <a:r>
              <a:rPr lang="en-US" sz="1400" dirty="0" err="1" smtClean="0">
                <a:latin typeface="+mj-lt"/>
              </a:rPr>
              <a:t>độ</a:t>
            </a:r>
            <a:r>
              <a:rPr lang="en-US" sz="1400" dirty="0" smtClean="0">
                <a:latin typeface="+mj-lt"/>
              </a:rPr>
              <a:t> </a:t>
            </a:r>
            <a:r>
              <a:rPr lang="en-US" sz="1400" dirty="0" err="1" smtClean="0">
                <a:latin typeface="+mj-lt"/>
              </a:rPr>
              <a:t>đó</a:t>
            </a:r>
            <a:r>
              <a:rPr lang="en-US" sz="1400" dirty="0" smtClean="0">
                <a:latin typeface="+mj-lt"/>
              </a:rPr>
              <a:t> </a:t>
            </a:r>
            <a:r>
              <a:rPr lang="en-US" sz="1400" dirty="0" err="1" smtClean="0">
                <a:latin typeface="+mj-lt"/>
              </a:rPr>
              <a:t>là</a:t>
            </a:r>
            <a:r>
              <a:rPr lang="en-US" sz="1400" dirty="0" smtClean="0">
                <a:latin typeface="+mj-lt"/>
              </a:rPr>
              <a:t> </a:t>
            </a:r>
            <a:r>
              <a:rPr lang="en-US" sz="1400" dirty="0" err="1" smtClean="0">
                <a:latin typeface="+mj-lt"/>
              </a:rPr>
              <a:t>cá</a:t>
            </a:r>
            <a:r>
              <a:rPr lang="en-US" sz="1400" dirty="0" smtClean="0">
                <a:latin typeface="+mj-lt"/>
              </a:rPr>
              <a:t> </a:t>
            </a:r>
            <a:r>
              <a:rPr lang="en-US" sz="1400" dirty="0" err="1" smtClean="0">
                <a:latin typeface="+mj-lt"/>
              </a:rPr>
              <a:t>cường</a:t>
            </a:r>
            <a:r>
              <a:rPr lang="en-US" sz="1400" dirty="0" smtClean="0">
                <a:latin typeface="+mj-lt"/>
              </a:rPr>
              <a:t> </a:t>
            </a:r>
            <a:r>
              <a:rPr lang="en-US" sz="1400" dirty="0" err="1" smtClean="0">
                <a:latin typeface="+mj-lt"/>
              </a:rPr>
              <a:t>quốc</a:t>
            </a:r>
            <a:r>
              <a:rPr lang="en-US" sz="1400" dirty="0" smtClean="0">
                <a:latin typeface="+mj-lt"/>
              </a:rPr>
              <a:t> </a:t>
            </a:r>
            <a:r>
              <a:rPr lang="en-US" sz="1400" dirty="0" err="1" smtClean="0">
                <a:latin typeface="+mj-lt"/>
              </a:rPr>
              <a:t>đế</a:t>
            </a:r>
            <a:r>
              <a:rPr lang="en-US" sz="1400" dirty="0" smtClean="0">
                <a:latin typeface="+mj-lt"/>
              </a:rPr>
              <a:t> </a:t>
            </a:r>
            <a:r>
              <a:rPr lang="en-US" sz="1400" dirty="0" err="1" smtClean="0">
                <a:latin typeface="+mj-lt"/>
              </a:rPr>
              <a:t>quốc</a:t>
            </a:r>
            <a:r>
              <a:rPr lang="en-US" sz="1400" dirty="0" smtClean="0">
                <a:latin typeface="+mj-lt"/>
              </a:rPr>
              <a:t>. </a:t>
            </a:r>
          </a:p>
          <a:p>
            <a:pPr marL="349250" indent="-171450">
              <a:buFontTx/>
              <a:buChar char="-"/>
            </a:pPr>
            <a:endParaRPr lang="en-US" dirty="0"/>
          </a:p>
        </p:txBody>
      </p:sp>
      <p:sp>
        <p:nvSpPr>
          <p:cNvPr id="3" name="Title 2"/>
          <p:cNvSpPr>
            <a:spLocks noGrp="1"/>
          </p:cNvSpPr>
          <p:nvPr>
            <p:ph type="ctrTitle"/>
          </p:nvPr>
        </p:nvSpPr>
        <p:spPr>
          <a:xfrm flipV="1">
            <a:off x="8975251" y="-185621"/>
            <a:ext cx="798014" cy="77466"/>
          </a:xfrm>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206818"/>
            <a:ext cx="4572000" cy="2729863"/>
          </a:xfrm>
          <a:prstGeom prst="rect">
            <a:avLst/>
          </a:prstGeom>
        </p:spPr>
      </p:pic>
    </p:spTree>
    <p:extLst>
      <p:ext uri="{BB962C8B-B14F-4D97-AF65-F5344CB8AC3E}">
        <p14:creationId xmlns:p14="http://schemas.microsoft.com/office/powerpoint/2010/main" val="27367775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1741395" y="2645981"/>
            <a:ext cx="7402605"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latin typeface="+mj-lt"/>
              </a:rPr>
              <a:t>Những biểu hiện mới trong cơ chế điều tiết kinh tế của chủ nghĩa tư bản độc quyền nhà nước</a:t>
            </a:r>
            <a:endParaRPr sz="2400" dirty="0">
              <a:latin typeface="+mj-lt"/>
            </a:endParaRPr>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mj-lt"/>
              </a:rPr>
              <a:t>02</a:t>
            </a:r>
            <a:endParaRPr dirty="0">
              <a:latin typeface="+mj-lt"/>
            </a:endParaRPr>
          </a:p>
        </p:txBody>
      </p:sp>
      <p:cxnSp>
        <p:nvCxnSpPr>
          <p:cNvPr id="236" name="Google Shape;236;p39"/>
          <p:cNvCxnSpPr>
            <a:cxnSpLocks/>
          </p:cNvCxnSpPr>
          <p:nvPr/>
        </p:nvCxnSpPr>
        <p:spPr>
          <a:xfrm>
            <a:off x="3227294" y="4028400"/>
            <a:ext cx="5916731"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29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2684267" y="413362"/>
            <a:ext cx="5901679" cy="13549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latin typeface="+mj-lt"/>
              </a:rPr>
              <a:t>Từ</a:t>
            </a:r>
            <a:r>
              <a:rPr lang="en-US" dirty="0">
                <a:latin typeface="+mj-lt"/>
              </a:rPr>
              <a:t> </a:t>
            </a:r>
            <a:r>
              <a:rPr lang="en-US" dirty="0" err="1">
                <a:latin typeface="+mj-lt"/>
              </a:rPr>
              <a:t>sau</a:t>
            </a:r>
            <a:r>
              <a:rPr lang="en-US" dirty="0">
                <a:latin typeface="+mj-lt"/>
              </a:rPr>
              <a:t> </a:t>
            </a:r>
            <a:r>
              <a:rPr lang="en-US" dirty="0" err="1">
                <a:latin typeface="+mj-lt"/>
              </a:rPr>
              <a:t>chiến</a:t>
            </a:r>
            <a:r>
              <a:rPr lang="en-US" dirty="0">
                <a:latin typeface="+mj-lt"/>
              </a:rPr>
              <a:t> </a:t>
            </a:r>
            <a:r>
              <a:rPr lang="en-US" dirty="0" err="1">
                <a:latin typeface="+mj-lt"/>
              </a:rPr>
              <a:t>tranh</a:t>
            </a:r>
            <a:r>
              <a:rPr lang="en-US" dirty="0">
                <a:latin typeface="+mj-lt"/>
              </a:rPr>
              <a:t> </a:t>
            </a:r>
            <a:r>
              <a:rPr lang="en-US" dirty="0" err="1">
                <a:latin typeface="+mj-lt"/>
              </a:rPr>
              <a:t>thế</a:t>
            </a:r>
            <a:r>
              <a:rPr lang="en-US" dirty="0">
                <a:latin typeface="+mj-lt"/>
              </a:rPr>
              <a:t> </a:t>
            </a:r>
            <a:r>
              <a:rPr lang="en-US" dirty="0" err="1">
                <a:latin typeface="+mj-lt"/>
              </a:rPr>
              <a:t>giới</a:t>
            </a:r>
            <a:r>
              <a:rPr lang="en-US" dirty="0">
                <a:latin typeface="+mj-lt"/>
              </a:rPr>
              <a:t> </a:t>
            </a:r>
            <a:r>
              <a:rPr lang="en-US" dirty="0" err="1">
                <a:latin typeface="+mj-lt"/>
              </a:rPr>
              <a:t>thứ</a:t>
            </a:r>
            <a:r>
              <a:rPr lang="en-US" dirty="0">
                <a:latin typeface="+mj-lt"/>
              </a:rPr>
              <a:t> </a:t>
            </a:r>
            <a:r>
              <a:rPr lang="en-US" dirty="0" err="1">
                <a:latin typeface="+mj-lt"/>
              </a:rPr>
              <a:t>hai</a:t>
            </a:r>
            <a:r>
              <a:rPr lang="en-US" dirty="0">
                <a:latin typeface="+mj-lt"/>
              </a:rPr>
              <a:t>, </a:t>
            </a:r>
            <a:r>
              <a:rPr lang="en-US" dirty="0" err="1">
                <a:latin typeface="+mj-lt"/>
              </a:rPr>
              <a:t>chủ</a:t>
            </a:r>
            <a:r>
              <a:rPr lang="en-US" dirty="0">
                <a:latin typeface="+mj-lt"/>
              </a:rPr>
              <a:t> </a:t>
            </a:r>
            <a:r>
              <a:rPr lang="en-US" dirty="0" err="1">
                <a:latin typeface="+mj-lt"/>
              </a:rPr>
              <a:t>nghĩa</a:t>
            </a:r>
            <a:r>
              <a:rPr lang="en-US" dirty="0">
                <a:latin typeface="+mj-lt"/>
              </a:rPr>
              <a:t> </a:t>
            </a:r>
            <a:r>
              <a:rPr lang="en-US" dirty="0" err="1">
                <a:latin typeface="+mj-lt"/>
              </a:rPr>
              <a:t>tư</a:t>
            </a:r>
            <a:r>
              <a:rPr lang="en-US" dirty="0">
                <a:latin typeface="+mj-lt"/>
              </a:rPr>
              <a:t> </a:t>
            </a:r>
            <a:r>
              <a:rPr lang="en-US" dirty="0" err="1">
                <a:latin typeface="+mj-lt"/>
              </a:rPr>
              <a:t>bản</a:t>
            </a:r>
            <a:r>
              <a:rPr lang="en-US" dirty="0">
                <a:latin typeface="+mj-lt"/>
              </a:rPr>
              <a:t> </a:t>
            </a:r>
            <a:r>
              <a:rPr lang="en-US" dirty="0" err="1">
                <a:latin typeface="+mj-lt"/>
              </a:rPr>
              <a:t>độc</a:t>
            </a:r>
            <a:r>
              <a:rPr lang="en-US" dirty="0">
                <a:latin typeface="+mj-lt"/>
              </a:rPr>
              <a:t> </a:t>
            </a:r>
            <a:r>
              <a:rPr lang="en-US" dirty="0" err="1">
                <a:latin typeface="+mj-lt"/>
              </a:rPr>
              <a:t>quyền</a:t>
            </a:r>
            <a:r>
              <a:rPr lang="en-US" dirty="0">
                <a:latin typeface="+mj-lt"/>
              </a:rPr>
              <a:t> </a:t>
            </a:r>
            <a:r>
              <a:rPr lang="en-US" dirty="0" err="1">
                <a:latin typeface="+mj-lt"/>
              </a:rPr>
              <a:t>nhà</a:t>
            </a:r>
            <a:r>
              <a:rPr lang="en-US" dirty="0">
                <a:latin typeface="+mj-lt"/>
              </a:rPr>
              <a:t> </a:t>
            </a:r>
            <a:r>
              <a:rPr lang="en-US" dirty="0" err="1">
                <a:latin typeface="+mj-lt"/>
              </a:rPr>
              <a:t>nước</a:t>
            </a:r>
            <a:r>
              <a:rPr lang="en-US" dirty="0">
                <a:latin typeface="+mj-lt"/>
              </a:rPr>
              <a:t> </a:t>
            </a:r>
            <a:r>
              <a:rPr lang="en-US" dirty="0" err="1">
                <a:latin typeface="+mj-lt"/>
              </a:rPr>
              <a:t>có</a:t>
            </a:r>
            <a:r>
              <a:rPr lang="en-US" dirty="0">
                <a:latin typeface="+mj-lt"/>
              </a:rPr>
              <a:t> </a:t>
            </a:r>
            <a:r>
              <a:rPr lang="en-US" dirty="0" err="1">
                <a:latin typeface="+mj-lt"/>
              </a:rPr>
              <a:t>những</a:t>
            </a:r>
            <a:r>
              <a:rPr lang="en-US" dirty="0">
                <a:latin typeface="+mj-lt"/>
              </a:rPr>
              <a:t> </a:t>
            </a:r>
            <a:r>
              <a:rPr lang="en-US" dirty="0" err="1">
                <a:latin typeface="+mj-lt"/>
              </a:rPr>
              <a:t>biểu</a:t>
            </a:r>
            <a:r>
              <a:rPr lang="en-US" dirty="0">
                <a:latin typeface="+mj-lt"/>
              </a:rPr>
              <a:t> </a:t>
            </a:r>
            <a:r>
              <a:rPr lang="en-US" dirty="0" err="1">
                <a:latin typeface="+mj-lt"/>
              </a:rPr>
              <a:t>hiện</a:t>
            </a:r>
            <a:r>
              <a:rPr lang="en-US" dirty="0">
                <a:latin typeface="+mj-lt"/>
              </a:rPr>
              <a:t> </a:t>
            </a:r>
            <a:r>
              <a:rPr lang="en-US" dirty="0" err="1">
                <a:latin typeface="+mj-lt"/>
              </a:rPr>
              <a:t>mới</a:t>
            </a:r>
            <a:r>
              <a:rPr lang="en-US" dirty="0">
                <a:latin typeface="+mj-lt"/>
              </a:rPr>
              <a:t> </a:t>
            </a:r>
            <a:r>
              <a:rPr lang="en-US" dirty="0" err="1">
                <a:latin typeface="+mj-lt"/>
              </a:rPr>
              <a:t>sau</a:t>
            </a:r>
            <a:r>
              <a:rPr lang="en-US" dirty="0">
                <a:latin typeface="+mj-lt"/>
              </a:rPr>
              <a:t>: </a:t>
            </a:r>
            <a:endParaRPr dirty="0">
              <a:latin typeface="+mj-lt"/>
            </a:endParaRPr>
          </a:p>
        </p:txBody>
      </p:sp>
      <p:sp>
        <p:nvSpPr>
          <p:cNvPr id="250" name="Google Shape;250;p40"/>
          <p:cNvSpPr txBox="1">
            <a:spLocks noGrp="1"/>
          </p:cNvSpPr>
          <p:nvPr>
            <p:ph type="ctrTitle"/>
          </p:nvPr>
        </p:nvSpPr>
        <p:spPr>
          <a:xfrm>
            <a:off x="1890891" y="1573306"/>
            <a:ext cx="6695056" cy="3271301"/>
          </a:xfrm>
          <a:prstGeom prst="rect">
            <a:avLst/>
          </a:prstGeom>
        </p:spPr>
        <p:txBody>
          <a:bodyPr spcFirstLastPara="1" wrap="square" lIns="91425" tIns="91425" rIns="91425" bIns="91425" anchor="b" anchorCtr="0">
            <a:noAutofit/>
          </a:bodyPr>
          <a:lstStyle/>
          <a:p>
            <a:pPr marL="342900" lvl="0" indent="-342900" algn="l" rtl="0">
              <a:spcBef>
                <a:spcPts val="0"/>
              </a:spcBef>
              <a:spcAft>
                <a:spcPts val="0"/>
              </a:spcAft>
              <a:buFont typeface="Wingdings" panose="05000000000000000000" pitchFamily="2" charset="2"/>
              <a:buChar char="v"/>
            </a:pPr>
            <a:r>
              <a:rPr lang="vi-VN" b="0" i="0" dirty="0">
                <a:solidFill>
                  <a:srgbClr val="000000"/>
                </a:solidFill>
                <a:effectLst/>
                <a:latin typeface="+mn-lt"/>
              </a:rPr>
              <a:t>Tỷ trọng của kinh tế thuộc nhà nước trong nền kinh tế quốc dân được nâng lên rõ rệt, nó vừa bao gồm các xí nghiệp thuộc nhà nước trong các ngành sản xuất vật chất, vừa bao gồm các tổ chức tài chính thuộc ngân hàng, ngành kinh tế thứ ba (dịch vụ), cùng những công trình cơ sở hạ tầng xã hội mới xây </a:t>
            </a:r>
            <a:r>
              <a:rPr lang="en-US" b="0" i="0" smtClean="0">
                <a:solidFill>
                  <a:srgbClr val="000000"/>
                </a:solidFill>
                <a:effectLst/>
                <a:latin typeface="+mn-lt"/>
              </a:rPr>
              <a:t>d</a:t>
            </a:r>
            <a:r>
              <a:rPr lang="vi-VN" b="0" i="0" smtClean="0">
                <a:solidFill>
                  <a:srgbClr val="000000"/>
                </a:solidFill>
                <a:effectLst/>
                <a:latin typeface="+mn-lt"/>
              </a:rPr>
              <a:t>ựng </a:t>
            </a:r>
            <a:r>
              <a:rPr lang="vi-VN" b="0" i="0" dirty="0">
                <a:solidFill>
                  <a:srgbClr val="000000"/>
                </a:solidFill>
                <a:effectLst/>
                <a:latin typeface="+mn-lt"/>
              </a:rPr>
              <a:t>do nhà nước tư bản chủ nghĩa đầu tư.</a:t>
            </a:r>
            <a:br>
              <a:rPr lang="vi-VN" b="0" i="0" dirty="0">
                <a:solidFill>
                  <a:srgbClr val="000000"/>
                </a:solidFill>
                <a:effectLst/>
                <a:latin typeface="+mn-lt"/>
              </a:rPr>
            </a:br>
            <a:r>
              <a:rPr lang="vi-VN" b="0" i="0" dirty="0">
                <a:solidFill>
                  <a:srgbClr val="000000"/>
                </a:solidFill>
                <a:effectLst/>
                <a:latin typeface="OpenSans"/>
              </a:rPr>
              <a:t/>
            </a:r>
            <a:br>
              <a:rPr lang="vi-VN" b="0" i="0" dirty="0">
                <a:solidFill>
                  <a:srgbClr val="000000"/>
                </a:solidFill>
                <a:effectLst/>
                <a:latin typeface="OpenSans"/>
              </a:rPr>
            </a:br>
            <a:endParaRPr b="0" dirty="0"/>
          </a:p>
        </p:txBody>
      </p:sp>
    </p:spTree>
    <p:extLst>
      <p:ext uri="{BB962C8B-B14F-4D97-AF65-F5344CB8AC3E}">
        <p14:creationId xmlns:p14="http://schemas.microsoft.com/office/powerpoint/2010/main" val="8190718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0" y="352850"/>
            <a:ext cx="5115931" cy="946200"/>
          </a:xfrm>
          <a:prstGeom prst="rect">
            <a:avLst/>
          </a:prstGeom>
        </p:spPr>
        <p:txBody>
          <a:bodyPr spcFirstLastPara="1" wrap="square" lIns="91425" tIns="91425" rIns="91425" bIns="91425" anchor="t" anchorCtr="0">
            <a:noAutofit/>
          </a:bodyPr>
          <a:lstStyle/>
          <a:p>
            <a:pPr marL="342900" lvl="0" indent="-342900" algn="ctr" rtl="0">
              <a:spcBef>
                <a:spcPts val="0"/>
              </a:spcBef>
              <a:spcAft>
                <a:spcPts val="0"/>
              </a:spcAft>
              <a:buFont typeface="Wingdings" panose="05000000000000000000" pitchFamily="2" charset="2"/>
              <a:buChar char="v"/>
            </a:pPr>
            <a:r>
              <a:rPr lang="en-US" sz="2200" b="0" dirty="0" err="1">
                <a:solidFill>
                  <a:schemeClr val="tx1"/>
                </a:solidFill>
                <a:latin typeface="+mj-lt"/>
                <a:ea typeface="Open Sans" panose="020B0606030504020204" pitchFamily="34" charset="0"/>
                <a:cs typeface="Open Sans" panose="020B0606030504020204" pitchFamily="34" charset="0"/>
              </a:rPr>
              <a:t>Kinh</a:t>
            </a:r>
            <a:r>
              <a:rPr lang="en-US" sz="2200" b="0" dirty="0">
                <a:solidFill>
                  <a:schemeClr val="tx1"/>
                </a:solidFill>
                <a:latin typeface="+mj-lt"/>
                <a:ea typeface="Open Sans" panose="020B0606030504020204" pitchFamily="34" charset="0"/>
                <a:cs typeface="Open Sans" panose="020B0606030504020204" pitchFamily="34" charset="0"/>
              </a:rPr>
              <a:t> </a:t>
            </a:r>
            <a:r>
              <a:rPr lang="en-US" sz="2200" b="0" dirty="0" err="1">
                <a:solidFill>
                  <a:schemeClr val="tx1"/>
                </a:solidFill>
                <a:latin typeface="+mj-lt"/>
                <a:ea typeface="Open Sans" panose="020B0606030504020204" pitchFamily="34" charset="0"/>
                <a:cs typeface="Open Sans" panose="020B0606030504020204" pitchFamily="34" charset="0"/>
              </a:rPr>
              <a:t>tế</a:t>
            </a:r>
            <a:r>
              <a:rPr lang="en-US" sz="2200" b="0" dirty="0">
                <a:solidFill>
                  <a:schemeClr val="tx1"/>
                </a:solidFill>
                <a:latin typeface="+mj-lt"/>
                <a:ea typeface="Open Sans" panose="020B0606030504020204" pitchFamily="34" charset="0"/>
                <a:cs typeface="Open Sans" panose="020B0606030504020204" pitchFamily="34" charset="0"/>
              </a:rPr>
              <a:t> </a:t>
            </a:r>
            <a:r>
              <a:rPr lang="en-US" sz="2200" b="0" dirty="0" err="1">
                <a:solidFill>
                  <a:schemeClr val="tx1"/>
                </a:solidFill>
                <a:latin typeface="+mj-lt"/>
                <a:ea typeface="Open Sans" panose="020B0606030504020204" pitchFamily="34" charset="0"/>
                <a:cs typeface="Open Sans" panose="020B0606030504020204" pitchFamily="34" charset="0"/>
              </a:rPr>
              <a:t>thuộc</a:t>
            </a:r>
            <a:r>
              <a:rPr lang="en-US" sz="2200" b="0" dirty="0">
                <a:solidFill>
                  <a:schemeClr val="tx1"/>
                </a:solidFill>
                <a:latin typeface="+mj-lt"/>
                <a:ea typeface="Open Sans" panose="020B0606030504020204" pitchFamily="34" charset="0"/>
                <a:cs typeface="Open Sans" panose="020B0606030504020204" pitchFamily="34" charset="0"/>
              </a:rPr>
              <a:t> </a:t>
            </a:r>
            <a:r>
              <a:rPr lang="en-US" sz="2200" b="0" dirty="0" err="1">
                <a:solidFill>
                  <a:schemeClr val="tx1"/>
                </a:solidFill>
                <a:latin typeface="+mj-lt"/>
                <a:ea typeface="Open Sans" panose="020B0606030504020204" pitchFamily="34" charset="0"/>
                <a:cs typeface="Open Sans" panose="020B0606030504020204" pitchFamily="34" charset="0"/>
              </a:rPr>
              <a:t>nhà</a:t>
            </a:r>
            <a:r>
              <a:rPr lang="en-US" sz="2200" b="0" dirty="0">
                <a:solidFill>
                  <a:schemeClr val="tx1"/>
                </a:solidFill>
                <a:latin typeface="+mj-lt"/>
                <a:ea typeface="Open Sans" panose="020B0606030504020204" pitchFamily="34" charset="0"/>
                <a:cs typeface="Open Sans" panose="020B0606030504020204" pitchFamily="34" charset="0"/>
              </a:rPr>
              <a:t> </a:t>
            </a:r>
            <a:r>
              <a:rPr lang="en-US" sz="2200" b="0" dirty="0" err="1">
                <a:solidFill>
                  <a:schemeClr val="tx1"/>
                </a:solidFill>
                <a:latin typeface="+mj-lt"/>
                <a:ea typeface="Open Sans" panose="020B0606030504020204" pitchFamily="34" charset="0"/>
                <a:cs typeface="Open Sans" panose="020B0606030504020204" pitchFamily="34" charset="0"/>
              </a:rPr>
              <a:t>nước</a:t>
            </a:r>
            <a:r>
              <a:rPr lang="en-US" sz="2200" b="0" dirty="0">
                <a:solidFill>
                  <a:schemeClr val="tx1"/>
                </a:solidFill>
                <a:latin typeface="+mj-lt"/>
                <a:ea typeface="Open Sans" panose="020B0606030504020204" pitchFamily="34" charset="0"/>
                <a:cs typeface="Open Sans" panose="020B0606030504020204" pitchFamily="34" charset="0"/>
              </a:rPr>
              <a:t> </a:t>
            </a:r>
            <a:r>
              <a:rPr lang="en-US" sz="2200" b="0" dirty="0" err="1">
                <a:solidFill>
                  <a:schemeClr val="tx1"/>
                </a:solidFill>
                <a:latin typeface="+mj-lt"/>
                <a:ea typeface="Open Sans" panose="020B0606030504020204" pitchFamily="34" charset="0"/>
                <a:cs typeface="Open Sans" panose="020B0606030504020204" pitchFamily="34" charset="0"/>
              </a:rPr>
              <a:t>và</a:t>
            </a:r>
            <a:r>
              <a:rPr lang="en-US" sz="2200" b="0" dirty="0">
                <a:solidFill>
                  <a:schemeClr val="tx1"/>
                </a:solidFill>
                <a:latin typeface="+mj-lt"/>
                <a:ea typeface="Open Sans" panose="020B0606030504020204" pitchFamily="34" charset="0"/>
                <a:cs typeface="Open Sans" panose="020B0606030504020204" pitchFamily="34" charset="0"/>
              </a:rPr>
              <a:t> </a:t>
            </a:r>
            <a:r>
              <a:rPr lang="en-US" sz="2200" b="0" dirty="0" err="1">
                <a:solidFill>
                  <a:schemeClr val="tx1"/>
                </a:solidFill>
                <a:latin typeface="+mj-lt"/>
                <a:ea typeface="Open Sans" panose="020B0606030504020204" pitchFamily="34" charset="0"/>
                <a:cs typeface="Open Sans" panose="020B0606030504020204" pitchFamily="34" charset="0"/>
              </a:rPr>
              <a:t>tư</a:t>
            </a:r>
            <a:r>
              <a:rPr lang="en-US" sz="2200" b="0" dirty="0">
                <a:solidFill>
                  <a:schemeClr val="tx1"/>
                </a:solidFill>
                <a:latin typeface="+mj-lt"/>
                <a:ea typeface="Open Sans" panose="020B0606030504020204" pitchFamily="34" charset="0"/>
                <a:cs typeface="Open Sans" panose="020B0606030504020204" pitchFamily="34" charset="0"/>
              </a:rPr>
              <a:t> </a:t>
            </a:r>
            <a:r>
              <a:rPr lang="en-US" sz="2200" b="0" dirty="0" err="1">
                <a:solidFill>
                  <a:schemeClr val="tx1"/>
                </a:solidFill>
                <a:latin typeface="+mj-lt"/>
                <a:ea typeface="Open Sans" panose="020B0606030504020204" pitchFamily="34" charset="0"/>
                <a:cs typeface="Open Sans" panose="020B0606030504020204" pitchFamily="34" charset="0"/>
              </a:rPr>
              <a:t>nhân</a:t>
            </a:r>
            <a:r>
              <a:rPr lang="en-US" sz="2200" b="0" dirty="0">
                <a:solidFill>
                  <a:schemeClr val="tx1"/>
                </a:solidFill>
                <a:latin typeface="+mj-lt"/>
                <a:ea typeface="Open Sans" panose="020B0606030504020204" pitchFamily="34" charset="0"/>
                <a:cs typeface="Open Sans" panose="020B0606030504020204" pitchFamily="34" charset="0"/>
              </a:rPr>
              <a:t> </a:t>
            </a:r>
            <a:r>
              <a:rPr lang="en-US" sz="2200" b="0" dirty="0" err="1">
                <a:solidFill>
                  <a:schemeClr val="tx1"/>
                </a:solidFill>
                <a:latin typeface="+mj-lt"/>
                <a:ea typeface="Open Sans" panose="020B0606030504020204" pitchFamily="34" charset="0"/>
                <a:cs typeface="Open Sans" panose="020B0606030504020204" pitchFamily="34" charset="0"/>
              </a:rPr>
              <a:t>kết</a:t>
            </a:r>
            <a:r>
              <a:rPr lang="en-US" sz="2200" b="0" dirty="0">
                <a:solidFill>
                  <a:schemeClr val="tx1"/>
                </a:solidFill>
                <a:latin typeface="+mj-lt"/>
                <a:ea typeface="Open Sans" panose="020B0606030504020204" pitchFamily="34" charset="0"/>
                <a:cs typeface="Open Sans" panose="020B0606030504020204" pitchFamily="34" charset="0"/>
              </a:rPr>
              <a:t> </a:t>
            </a:r>
            <a:r>
              <a:rPr lang="en-US" sz="2200" b="0" dirty="0" err="1">
                <a:solidFill>
                  <a:schemeClr val="tx1"/>
                </a:solidFill>
                <a:latin typeface="+mj-lt"/>
                <a:ea typeface="Open Sans" panose="020B0606030504020204" pitchFamily="34" charset="0"/>
                <a:cs typeface="Open Sans" panose="020B0606030504020204" pitchFamily="34" charset="0"/>
              </a:rPr>
              <a:t>hợp</a:t>
            </a:r>
            <a:r>
              <a:rPr lang="en-US" sz="2200" b="0" dirty="0">
                <a:solidFill>
                  <a:schemeClr val="tx1"/>
                </a:solidFill>
                <a:latin typeface="+mj-lt"/>
                <a:ea typeface="Open Sans" panose="020B0606030504020204" pitchFamily="34" charset="0"/>
                <a:cs typeface="Open Sans" panose="020B0606030504020204" pitchFamily="34" charset="0"/>
              </a:rPr>
              <a:t> </a:t>
            </a:r>
            <a:r>
              <a:rPr lang="en-US" sz="2200" b="0" i="0" dirty="0" err="1">
                <a:solidFill>
                  <a:schemeClr val="tx1"/>
                </a:solidFill>
                <a:effectLst/>
                <a:latin typeface="+mj-lt"/>
                <a:ea typeface="Open Sans" panose="020B0606030504020204" pitchFamily="34" charset="0"/>
                <a:cs typeface="Open Sans" panose="020B0606030504020204" pitchFamily="34" charset="0"/>
              </a:rPr>
              <a:t>tăng</a:t>
            </a:r>
            <a:r>
              <a:rPr lang="en-US" sz="2200" b="0" i="0" dirty="0">
                <a:solidFill>
                  <a:schemeClr val="tx1"/>
                </a:solidFill>
                <a:effectLst/>
                <a:latin typeface="+mj-lt"/>
                <a:ea typeface="Open Sans" panose="020B0606030504020204" pitchFamily="34" charset="0"/>
                <a:cs typeface="Open Sans" panose="020B0606030504020204" pitchFamily="34" charset="0"/>
              </a:rPr>
              <a:t> </a:t>
            </a:r>
            <a:r>
              <a:rPr lang="en-US" sz="2200" b="0" i="0" dirty="0" err="1">
                <a:solidFill>
                  <a:schemeClr val="tx1"/>
                </a:solidFill>
                <a:effectLst/>
                <a:latin typeface="+mj-lt"/>
                <a:ea typeface="Open Sans" panose="020B0606030504020204" pitchFamily="34" charset="0"/>
                <a:cs typeface="Open Sans" panose="020B0606030504020204" pitchFamily="34" charset="0"/>
              </a:rPr>
              <a:t>lên</a:t>
            </a:r>
            <a:r>
              <a:rPr lang="en-US" sz="2200" b="0" i="0" dirty="0">
                <a:solidFill>
                  <a:schemeClr val="tx1"/>
                </a:solidFill>
                <a:effectLst/>
                <a:latin typeface="+mj-lt"/>
                <a:ea typeface="Open Sans" panose="020B0606030504020204" pitchFamily="34" charset="0"/>
                <a:cs typeface="Open Sans" panose="020B0606030504020204" pitchFamily="34" charset="0"/>
              </a:rPr>
              <a:t> </a:t>
            </a:r>
            <a:r>
              <a:rPr lang="en-US" sz="2200" b="0" i="0" dirty="0" err="1">
                <a:solidFill>
                  <a:schemeClr val="tx1"/>
                </a:solidFill>
                <a:effectLst/>
                <a:latin typeface="+mj-lt"/>
                <a:ea typeface="Open Sans" panose="020B0606030504020204" pitchFamily="34" charset="0"/>
                <a:cs typeface="Open Sans" panose="020B0606030504020204" pitchFamily="34" charset="0"/>
              </a:rPr>
              <a:t>mạnh</a:t>
            </a:r>
            <a:r>
              <a:rPr lang="en-US" sz="2200" b="0" i="0" dirty="0">
                <a:solidFill>
                  <a:schemeClr val="tx1"/>
                </a:solidFill>
                <a:effectLst/>
                <a:latin typeface="+mj-lt"/>
                <a:ea typeface="Open Sans" panose="020B0606030504020204" pitchFamily="34" charset="0"/>
                <a:cs typeface="Open Sans" panose="020B0606030504020204" pitchFamily="34" charset="0"/>
              </a:rPr>
              <a:t> </a:t>
            </a:r>
            <a:r>
              <a:rPr lang="en-US" sz="2200" b="0" i="0" dirty="0" err="1">
                <a:solidFill>
                  <a:schemeClr val="tx1"/>
                </a:solidFill>
                <a:effectLst/>
                <a:latin typeface="+mj-lt"/>
                <a:ea typeface="Open Sans" panose="020B0606030504020204" pitchFamily="34" charset="0"/>
                <a:cs typeface="Open Sans" panose="020B0606030504020204" pitchFamily="34" charset="0"/>
              </a:rPr>
              <a:t>mẽ</a:t>
            </a:r>
            <a:r>
              <a:rPr lang="en-US" sz="2200" b="0" i="0" dirty="0">
                <a:solidFill>
                  <a:schemeClr val="tx1"/>
                </a:solidFill>
                <a:effectLst/>
                <a:latin typeface="+mj-lt"/>
                <a:ea typeface="Open Sans" panose="020B0606030504020204" pitchFamily="34" charset="0"/>
                <a:cs typeface="Open Sans" panose="020B0606030504020204" pitchFamily="34" charset="0"/>
              </a:rPr>
              <a:t>.</a:t>
            </a:r>
            <a:endParaRPr sz="2200" b="0" dirty="0">
              <a:solidFill>
                <a:schemeClr val="tx1"/>
              </a:solidFill>
              <a:latin typeface="+mj-lt"/>
              <a:ea typeface="Open Sans" panose="020B0606030504020204" pitchFamily="34" charset="0"/>
              <a:cs typeface="Open Sans" panose="020B0606030504020204" pitchFamily="34" charset="0"/>
            </a:endParaRPr>
          </a:p>
        </p:txBody>
      </p:sp>
      <p:sp>
        <p:nvSpPr>
          <p:cNvPr id="299" name="Google Shape;299;p43"/>
          <p:cNvSpPr txBox="1">
            <a:spLocks noGrp="1"/>
          </p:cNvSpPr>
          <p:nvPr>
            <p:ph type="subTitle" idx="1"/>
          </p:nvPr>
        </p:nvSpPr>
        <p:spPr>
          <a:xfrm>
            <a:off x="847176" y="2571749"/>
            <a:ext cx="2246268" cy="23297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mn-lt"/>
              </a:rPr>
              <a:t>T</a:t>
            </a:r>
            <a:r>
              <a:rPr lang="vi-VN" sz="1600" b="0" i="0" dirty="0">
                <a:solidFill>
                  <a:srgbClr val="000000"/>
                </a:solidFill>
                <a:effectLst/>
                <a:latin typeface="+mn-lt"/>
              </a:rPr>
              <a:t>rong 40 công ty công nghiệp lớn nhất của Tây Âu có 7 công ty hỗn hợp vốn giữa nhà nước và tư bản.</a:t>
            </a:r>
            <a:r>
              <a:rPr lang="en-US" sz="1600" b="0" i="0" dirty="0">
                <a:solidFill>
                  <a:srgbClr val="000000"/>
                </a:solidFill>
                <a:effectLst/>
                <a:latin typeface="+mn-lt"/>
              </a:rPr>
              <a:t> </a:t>
            </a:r>
            <a:r>
              <a:rPr lang="vi-VN" sz="1600" b="0" i="0" dirty="0">
                <a:solidFill>
                  <a:srgbClr val="000000"/>
                </a:solidFill>
                <a:effectLst/>
                <a:latin typeface="+mn-lt"/>
              </a:rPr>
              <a:t>Trong đó vốn nhà nước chiếm khoảng một nửa.</a:t>
            </a:r>
            <a:br>
              <a:rPr lang="vi-VN" sz="1600" b="0" i="0" dirty="0">
                <a:solidFill>
                  <a:srgbClr val="000000"/>
                </a:solidFill>
                <a:effectLst/>
                <a:latin typeface="+mn-lt"/>
              </a:rPr>
            </a:br>
            <a:r>
              <a:rPr lang="vi-VN" sz="1800" b="0" i="0" dirty="0">
                <a:solidFill>
                  <a:srgbClr val="000000"/>
                </a:solidFill>
                <a:effectLst/>
                <a:latin typeface="OpenSans"/>
              </a:rPr>
              <a:t/>
            </a:r>
            <a:br>
              <a:rPr lang="vi-VN" sz="1800" b="0" i="0" dirty="0">
                <a:solidFill>
                  <a:srgbClr val="000000"/>
                </a:solidFill>
                <a:effectLst/>
                <a:latin typeface="OpenSans"/>
              </a:rPr>
            </a:br>
            <a:endParaRPr sz="1800" dirty="0"/>
          </a:p>
        </p:txBody>
      </p:sp>
      <p:sp>
        <p:nvSpPr>
          <p:cNvPr id="300" name="Google Shape;300;p43"/>
          <p:cNvSpPr txBox="1">
            <a:spLocks noGrp="1"/>
          </p:cNvSpPr>
          <p:nvPr>
            <p:ph type="ctrTitle"/>
          </p:nvPr>
        </p:nvSpPr>
        <p:spPr>
          <a:xfrm>
            <a:off x="551871" y="1799406"/>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Năm 1979</a:t>
            </a:r>
            <a:endParaRPr dirty="0"/>
          </a:p>
        </p:txBody>
      </p:sp>
      <p:sp>
        <p:nvSpPr>
          <p:cNvPr id="301" name="Google Shape;301;p43"/>
          <p:cNvSpPr txBox="1">
            <a:spLocks noGrp="1"/>
          </p:cNvSpPr>
          <p:nvPr>
            <p:ph type="subTitle" idx="5"/>
          </p:nvPr>
        </p:nvSpPr>
        <p:spPr>
          <a:xfrm>
            <a:off x="6276688" y="2841251"/>
            <a:ext cx="2356315" cy="16298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600" b="0" i="0" dirty="0" smtClean="0">
                <a:solidFill>
                  <a:srgbClr val="000000"/>
                </a:solidFill>
                <a:effectLst/>
                <a:latin typeface="+mn-lt"/>
              </a:rPr>
              <a:t>Ở Cộng hòa Liên bang Đức đã có 1.000 xí nghiệp thuộc nhà nước và tư nhân kết hợp.</a:t>
            </a:r>
            <a:r>
              <a:rPr lang="vi-VN" sz="1800" b="0" i="0" dirty="0" smtClean="0">
                <a:solidFill>
                  <a:srgbClr val="000000"/>
                </a:solidFill>
                <a:effectLst/>
                <a:latin typeface="+mn-lt"/>
              </a:rPr>
              <a:t/>
            </a:r>
            <a:br>
              <a:rPr lang="vi-VN" sz="1800" b="0" i="0" dirty="0" smtClean="0">
                <a:solidFill>
                  <a:srgbClr val="000000"/>
                </a:solidFill>
                <a:effectLst/>
                <a:latin typeface="+mn-lt"/>
              </a:rPr>
            </a:br>
            <a:r>
              <a:rPr lang="vi-VN" sz="1800" b="0" i="0" dirty="0">
                <a:solidFill>
                  <a:srgbClr val="000000"/>
                </a:solidFill>
                <a:effectLst/>
                <a:latin typeface="OpenSans"/>
              </a:rPr>
              <a:t/>
            </a:r>
            <a:br>
              <a:rPr lang="vi-VN" sz="1800" b="0" i="0" dirty="0">
                <a:solidFill>
                  <a:srgbClr val="000000"/>
                </a:solidFill>
                <a:effectLst/>
                <a:latin typeface="OpenSans"/>
              </a:rPr>
            </a:br>
            <a:endParaRPr sz="1800" dirty="0"/>
          </a:p>
        </p:txBody>
      </p:sp>
      <p:sp>
        <p:nvSpPr>
          <p:cNvPr id="303" name="Google Shape;303;p43"/>
          <p:cNvSpPr txBox="1">
            <a:spLocks noGrp="1"/>
          </p:cNvSpPr>
          <p:nvPr>
            <p:ph type="subTitle" idx="3"/>
          </p:nvPr>
        </p:nvSpPr>
        <p:spPr>
          <a:xfrm>
            <a:off x="3462900" y="2841251"/>
            <a:ext cx="2218200" cy="11726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dirty="0" err="1">
                <a:solidFill>
                  <a:schemeClr val="dk1"/>
                </a:solidFill>
                <a:latin typeface="+mj-lt"/>
              </a:rPr>
              <a:t>Trong</a:t>
            </a:r>
            <a:r>
              <a:rPr lang="en-US" sz="1600" dirty="0">
                <a:solidFill>
                  <a:schemeClr val="dk1"/>
                </a:solidFill>
                <a:latin typeface="+mj-lt"/>
              </a:rPr>
              <a:t> </a:t>
            </a:r>
            <a:r>
              <a:rPr lang="en-US" sz="1600" dirty="0" err="1">
                <a:solidFill>
                  <a:schemeClr val="dk1"/>
                </a:solidFill>
                <a:latin typeface="+mj-lt"/>
              </a:rPr>
              <a:t>các</a:t>
            </a:r>
            <a:r>
              <a:rPr lang="en-US" sz="1600" dirty="0">
                <a:solidFill>
                  <a:schemeClr val="dk1"/>
                </a:solidFill>
                <a:latin typeface="+mj-lt"/>
              </a:rPr>
              <a:t> </a:t>
            </a:r>
            <a:r>
              <a:rPr lang="en-US" sz="1600" dirty="0" err="1">
                <a:solidFill>
                  <a:schemeClr val="dk1"/>
                </a:solidFill>
                <a:latin typeface="+mj-lt"/>
              </a:rPr>
              <a:t>công</a:t>
            </a:r>
            <a:r>
              <a:rPr lang="en-US" sz="1600" dirty="0">
                <a:solidFill>
                  <a:schemeClr val="dk1"/>
                </a:solidFill>
                <a:latin typeface="+mj-lt"/>
              </a:rPr>
              <a:t> ty </a:t>
            </a:r>
            <a:r>
              <a:rPr lang="en-US" sz="1600" dirty="0" err="1">
                <a:solidFill>
                  <a:schemeClr val="dk1"/>
                </a:solidFill>
                <a:latin typeface="+mj-lt"/>
              </a:rPr>
              <a:t>dầu</a:t>
            </a:r>
            <a:r>
              <a:rPr lang="en-US" sz="1600" dirty="0">
                <a:solidFill>
                  <a:schemeClr val="dk1"/>
                </a:solidFill>
                <a:latin typeface="+mj-lt"/>
              </a:rPr>
              <a:t> </a:t>
            </a:r>
            <a:r>
              <a:rPr lang="en-US" sz="1600" dirty="0" err="1">
                <a:solidFill>
                  <a:schemeClr val="dk1"/>
                </a:solidFill>
                <a:latin typeface="+mj-lt"/>
              </a:rPr>
              <a:t>lửa</a:t>
            </a:r>
            <a:r>
              <a:rPr lang="en-US" sz="1600" dirty="0">
                <a:solidFill>
                  <a:schemeClr val="dk1"/>
                </a:solidFill>
                <a:latin typeface="+mj-lt"/>
              </a:rPr>
              <a:t> </a:t>
            </a:r>
            <a:r>
              <a:rPr lang="en-US" sz="1600" dirty="0" err="1">
                <a:solidFill>
                  <a:schemeClr val="dk1"/>
                </a:solidFill>
                <a:latin typeface="+mj-lt"/>
              </a:rPr>
              <a:t>thì</a:t>
            </a:r>
            <a:r>
              <a:rPr lang="en-US" sz="1600" dirty="0">
                <a:solidFill>
                  <a:schemeClr val="dk1"/>
                </a:solidFill>
                <a:latin typeface="+mj-lt"/>
              </a:rPr>
              <a:t> </a:t>
            </a:r>
            <a:r>
              <a:rPr lang="en-US" sz="1600" dirty="0" err="1">
                <a:solidFill>
                  <a:schemeClr val="dk1"/>
                </a:solidFill>
                <a:latin typeface="+mj-lt"/>
              </a:rPr>
              <a:t>cổ</a:t>
            </a:r>
            <a:r>
              <a:rPr lang="en-US" sz="1600" dirty="0">
                <a:solidFill>
                  <a:schemeClr val="dk1"/>
                </a:solidFill>
                <a:latin typeface="+mj-lt"/>
              </a:rPr>
              <a:t> </a:t>
            </a:r>
            <a:r>
              <a:rPr lang="en-US" sz="1600" dirty="0" err="1">
                <a:solidFill>
                  <a:schemeClr val="dk1"/>
                </a:solidFill>
                <a:latin typeface="+mj-lt"/>
              </a:rPr>
              <a:t>phần</a:t>
            </a:r>
            <a:r>
              <a:rPr lang="en-US" sz="1600" dirty="0">
                <a:solidFill>
                  <a:schemeClr val="dk1"/>
                </a:solidFill>
                <a:latin typeface="+mj-lt"/>
              </a:rPr>
              <a:t> do </a:t>
            </a:r>
            <a:r>
              <a:rPr lang="en-US" sz="1600" dirty="0" err="1">
                <a:solidFill>
                  <a:schemeClr val="dk1"/>
                </a:solidFill>
                <a:latin typeface="+mj-lt"/>
              </a:rPr>
              <a:t>Chính</a:t>
            </a:r>
            <a:r>
              <a:rPr lang="en-US" sz="1600" dirty="0">
                <a:solidFill>
                  <a:schemeClr val="dk1"/>
                </a:solidFill>
                <a:latin typeface="+mj-lt"/>
              </a:rPr>
              <a:t> </a:t>
            </a:r>
            <a:r>
              <a:rPr lang="en-US" sz="1600" dirty="0" err="1">
                <a:solidFill>
                  <a:schemeClr val="dk1"/>
                </a:solidFill>
                <a:latin typeface="+mj-lt"/>
              </a:rPr>
              <a:t>phủ</a:t>
            </a:r>
            <a:r>
              <a:rPr lang="en-US" sz="1600" dirty="0">
                <a:solidFill>
                  <a:schemeClr val="dk1"/>
                </a:solidFill>
                <a:latin typeface="+mj-lt"/>
              </a:rPr>
              <a:t> </a:t>
            </a:r>
            <a:r>
              <a:rPr lang="en-US" sz="1600" dirty="0" err="1">
                <a:solidFill>
                  <a:schemeClr val="dk1"/>
                </a:solidFill>
                <a:latin typeface="+mj-lt"/>
              </a:rPr>
              <a:t>nắm</a:t>
            </a:r>
            <a:r>
              <a:rPr lang="en-US" sz="1600" dirty="0">
                <a:solidFill>
                  <a:schemeClr val="dk1"/>
                </a:solidFill>
                <a:latin typeface="+mj-lt"/>
              </a:rPr>
              <a:t> </a:t>
            </a:r>
            <a:r>
              <a:rPr lang="en-US" sz="1600" dirty="0" err="1">
                <a:solidFill>
                  <a:schemeClr val="dk1"/>
                </a:solidFill>
                <a:latin typeface="+mj-lt"/>
              </a:rPr>
              <a:t>là</a:t>
            </a:r>
            <a:r>
              <a:rPr lang="en-US" sz="1600" dirty="0">
                <a:solidFill>
                  <a:schemeClr val="dk1"/>
                </a:solidFill>
                <a:latin typeface="+mj-lt"/>
              </a:rPr>
              <a:t> 46%.</a:t>
            </a:r>
            <a:endParaRPr sz="1600" dirty="0">
              <a:solidFill>
                <a:schemeClr val="dk1"/>
              </a:solidFill>
              <a:latin typeface="+mj-lt"/>
            </a:endParaRPr>
          </a:p>
          <a:p>
            <a:pPr marL="0" lvl="0" indent="0" algn="l" rtl="0">
              <a:spcBef>
                <a:spcPts val="0"/>
              </a:spcBef>
              <a:spcAft>
                <a:spcPts val="0"/>
              </a:spcAft>
              <a:buNone/>
            </a:pPr>
            <a:endParaRPr dirty="0"/>
          </a:p>
        </p:txBody>
      </p:sp>
      <p:cxnSp>
        <p:nvCxnSpPr>
          <p:cNvPr id="304" name="Google Shape;304;p43"/>
          <p:cNvCxnSpPr>
            <a:cxnSpLocks/>
          </p:cNvCxnSpPr>
          <p:nvPr/>
        </p:nvCxnSpPr>
        <p:spPr>
          <a:xfrm>
            <a:off x="3235200" y="2186175"/>
            <a:ext cx="0" cy="2284972"/>
          </a:xfrm>
          <a:prstGeom prst="straightConnector1">
            <a:avLst/>
          </a:prstGeom>
          <a:noFill/>
          <a:ln w="9525" cap="flat" cmpd="sng">
            <a:solidFill>
              <a:srgbClr val="595959"/>
            </a:solidFill>
            <a:prstDash val="solid"/>
            <a:round/>
            <a:headEnd type="none" w="med" len="med"/>
            <a:tailEnd type="none" w="med" len="med"/>
          </a:ln>
        </p:spPr>
      </p:cxnSp>
      <p:cxnSp>
        <p:nvCxnSpPr>
          <p:cNvPr id="305" name="Google Shape;305;p43"/>
          <p:cNvCxnSpPr>
            <a:cxnSpLocks/>
          </p:cNvCxnSpPr>
          <p:nvPr/>
        </p:nvCxnSpPr>
        <p:spPr>
          <a:xfrm>
            <a:off x="5908800" y="2186175"/>
            <a:ext cx="0" cy="2190843"/>
          </a:xfrm>
          <a:prstGeom prst="straightConnector1">
            <a:avLst/>
          </a:prstGeom>
          <a:noFill/>
          <a:ln w="9525" cap="flat" cmpd="sng">
            <a:solidFill>
              <a:srgbClr val="595959"/>
            </a:solidFill>
            <a:prstDash val="solid"/>
            <a:round/>
            <a:headEnd type="none" w="med" len="med"/>
            <a:tailEnd type="none" w="med" len="med"/>
          </a:ln>
        </p:spPr>
      </p:cxnSp>
      <p:pic>
        <p:nvPicPr>
          <p:cNvPr id="5" name="Picture 4" descr="Background pattern&#10;&#10;Description automatically generated">
            <a:extLst>
              <a:ext uri="{FF2B5EF4-FFF2-40B4-BE49-F238E27FC236}">
                <a16:creationId xmlns="" xmlns:a16="http://schemas.microsoft.com/office/drawing/2014/main" id="{D977205E-52B1-41D7-A59D-FACBD31C6120}"/>
              </a:ext>
            </a:extLst>
          </p:cNvPr>
          <p:cNvPicPr>
            <a:picLocks noChangeAspect="1"/>
          </p:cNvPicPr>
          <p:nvPr/>
        </p:nvPicPr>
        <p:blipFill>
          <a:blip r:embed="rId3"/>
          <a:stretch>
            <a:fillRect/>
          </a:stretch>
        </p:blipFill>
        <p:spPr>
          <a:xfrm>
            <a:off x="3827783" y="1704528"/>
            <a:ext cx="1488434" cy="783386"/>
          </a:xfrm>
          <a:prstGeom prst="rect">
            <a:avLst/>
          </a:prstGeom>
        </p:spPr>
      </p:pic>
      <p:pic>
        <p:nvPicPr>
          <p:cNvPr id="7" name="Picture 6" descr="Shape, background pattern, rectangle&#10;&#10;Description automatically generated">
            <a:extLst>
              <a:ext uri="{FF2B5EF4-FFF2-40B4-BE49-F238E27FC236}">
                <a16:creationId xmlns="" xmlns:a16="http://schemas.microsoft.com/office/drawing/2014/main" id="{4FF26E36-7571-414B-B577-B578D3ED9270}"/>
              </a:ext>
            </a:extLst>
          </p:cNvPr>
          <p:cNvPicPr>
            <a:picLocks noChangeAspect="1"/>
          </p:cNvPicPr>
          <p:nvPr/>
        </p:nvPicPr>
        <p:blipFill>
          <a:blip r:embed="rId4"/>
          <a:stretch>
            <a:fillRect/>
          </a:stretch>
        </p:blipFill>
        <p:spPr>
          <a:xfrm>
            <a:off x="6614943" y="1669633"/>
            <a:ext cx="1488427" cy="829729"/>
          </a:xfrm>
          <a:prstGeom prst="rect">
            <a:avLst/>
          </a:prstGeom>
        </p:spPr>
      </p:pic>
    </p:spTree>
    <p:extLst>
      <p:ext uri="{BB962C8B-B14F-4D97-AF65-F5344CB8AC3E}">
        <p14:creationId xmlns:p14="http://schemas.microsoft.com/office/powerpoint/2010/main" val="5630775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6C032862-57E4-413F-B791-0874647A4A4B}"/>
              </a:ext>
            </a:extLst>
          </p:cNvPr>
          <p:cNvSpPr>
            <a:spLocks noGrp="1"/>
          </p:cNvSpPr>
          <p:nvPr>
            <p:ph type="subTitle" idx="1"/>
          </p:nvPr>
        </p:nvSpPr>
        <p:spPr>
          <a:xfrm>
            <a:off x="1947250" y="2468637"/>
            <a:ext cx="6757147" cy="1784400"/>
          </a:xfrm>
        </p:spPr>
        <p:txBody>
          <a:bodyPr/>
          <a:lstStyle/>
          <a:p>
            <a:pPr algn="l">
              <a:buFont typeface="Wingdings" panose="05000000000000000000" pitchFamily="2" charset="2"/>
              <a:buChar char="Ø"/>
            </a:pPr>
            <a:r>
              <a:rPr lang="en-US" dirty="0" err="1">
                <a:latin typeface="+mj-lt"/>
                <a:ea typeface="Open Sans" panose="020B0606030504020204" pitchFamily="34" charset="0"/>
                <a:cs typeface="Open Sans" panose="020B0606030504020204" pitchFamily="34" charset="0"/>
              </a:rPr>
              <a:t>Trước</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chiến</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tranh</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thế</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giới</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thứ</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nhất</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khoản</a:t>
            </a:r>
            <a:r>
              <a:rPr lang="en-US" dirty="0">
                <a:latin typeface="+mj-lt"/>
                <a:ea typeface="Open Sans" panose="020B0606030504020204" pitchFamily="34" charset="0"/>
                <a:cs typeface="Open Sans" panose="020B0606030504020204" pitchFamily="34" charset="0"/>
              </a:rPr>
              <a:t> chi </a:t>
            </a:r>
            <a:r>
              <a:rPr lang="en-US" dirty="0" err="1">
                <a:latin typeface="+mj-lt"/>
                <a:ea typeface="Open Sans" panose="020B0606030504020204" pitchFamily="34" charset="0"/>
                <a:cs typeface="Open Sans" panose="020B0606030504020204" pitchFamily="34" charset="0"/>
              </a:rPr>
              <a:t>này</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chiếm</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khoảng</a:t>
            </a:r>
            <a:r>
              <a:rPr lang="en-US" dirty="0">
                <a:latin typeface="+mj-lt"/>
                <a:ea typeface="Open Sans" panose="020B0606030504020204" pitchFamily="34" charset="0"/>
                <a:cs typeface="Open Sans" panose="020B0606030504020204" pitchFamily="34" charset="0"/>
              </a:rPr>
              <a:t> 10% </a:t>
            </a:r>
            <a:r>
              <a:rPr lang="en-US" dirty="0" err="1">
                <a:latin typeface="+mj-lt"/>
                <a:ea typeface="Open Sans" panose="020B0606030504020204" pitchFamily="34" charset="0"/>
                <a:cs typeface="Open Sans" panose="020B0606030504020204" pitchFamily="34" charset="0"/>
              </a:rPr>
              <a:t>tỷ</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trọng</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tổng</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giá</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trị</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sản</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phẩm</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quốc</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dân</a:t>
            </a:r>
            <a:r>
              <a:rPr lang="en-US" dirty="0">
                <a:latin typeface="+mj-lt"/>
                <a:ea typeface="Open Sans" panose="020B0606030504020204" pitchFamily="34" charset="0"/>
                <a:cs typeface="Open Sans" panose="020B0606030504020204" pitchFamily="34" charset="0"/>
              </a:rPr>
              <a:t>.</a:t>
            </a:r>
          </a:p>
          <a:p>
            <a:pPr algn="l">
              <a:buFont typeface="Wingdings" panose="05000000000000000000" pitchFamily="2" charset="2"/>
              <a:buChar char="Ø"/>
            </a:pPr>
            <a:endParaRPr lang="en-US" dirty="0">
              <a:latin typeface="+mj-lt"/>
              <a:ea typeface="Open Sans" panose="020B0606030504020204" pitchFamily="34" charset="0"/>
              <a:cs typeface="Open Sans" panose="020B0606030504020204" pitchFamily="34" charset="0"/>
            </a:endParaRPr>
          </a:p>
          <a:p>
            <a:pPr algn="l">
              <a:buFont typeface="Wingdings" panose="05000000000000000000" pitchFamily="2" charset="2"/>
              <a:buChar char="Ø"/>
            </a:pPr>
            <a:r>
              <a:rPr lang="en-US" dirty="0" err="1">
                <a:latin typeface="+mj-lt"/>
                <a:ea typeface="Open Sans" panose="020B0606030504020204" pitchFamily="34" charset="0"/>
                <a:cs typeface="Open Sans" panose="020B0606030504020204" pitchFamily="34" charset="0"/>
              </a:rPr>
              <a:t>Đến</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đầu</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những</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năm</a:t>
            </a:r>
            <a:r>
              <a:rPr lang="en-US" dirty="0">
                <a:latin typeface="+mj-lt"/>
                <a:ea typeface="Open Sans" panose="020B0606030504020204" pitchFamily="34" charset="0"/>
                <a:cs typeface="Open Sans" panose="020B0606030504020204" pitchFamily="34" charset="0"/>
              </a:rPr>
              <a:t> 80 </a:t>
            </a:r>
            <a:r>
              <a:rPr lang="en-US" dirty="0" err="1">
                <a:latin typeface="+mj-lt"/>
                <a:ea typeface="Open Sans" panose="020B0606030504020204" pitchFamily="34" charset="0"/>
                <a:cs typeface="Open Sans" panose="020B0606030504020204" pitchFamily="34" charset="0"/>
              </a:rPr>
              <a:t>của</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thế</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kỷ</a:t>
            </a:r>
            <a:r>
              <a:rPr lang="en-US" dirty="0">
                <a:latin typeface="+mj-lt"/>
                <a:ea typeface="Open Sans" panose="020B0606030504020204" pitchFamily="34" charset="0"/>
                <a:cs typeface="Open Sans" panose="020B0606030504020204" pitchFamily="34" charset="0"/>
              </a:rPr>
              <a:t> XX, </a:t>
            </a:r>
            <a:r>
              <a:rPr lang="en-US" dirty="0" err="1">
                <a:latin typeface="+mj-lt"/>
                <a:ea typeface="Open Sans" panose="020B0606030504020204" pitchFamily="34" charset="0"/>
                <a:cs typeface="Open Sans" panose="020B0606030504020204" pitchFamily="34" charset="0"/>
              </a:rPr>
              <a:t>khoản</a:t>
            </a:r>
            <a:r>
              <a:rPr lang="en-US" dirty="0">
                <a:latin typeface="+mj-lt"/>
                <a:ea typeface="Open Sans" panose="020B0606030504020204" pitchFamily="34" charset="0"/>
                <a:cs typeface="Open Sans" panose="020B0606030504020204" pitchFamily="34" charset="0"/>
              </a:rPr>
              <a:t> chi </a:t>
            </a:r>
            <a:r>
              <a:rPr lang="en-US" dirty="0" err="1">
                <a:latin typeface="+mj-lt"/>
                <a:ea typeface="Open Sans" panose="020B0606030504020204" pitchFamily="34" charset="0"/>
                <a:cs typeface="Open Sans" panose="020B0606030504020204" pitchFamily="34" charset="0"/>
              </a:rPr>
              <a:t>này</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chiếm</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hơn</a:t>
            </a:r>
            <a:r>
              <a:rPr lang="en-US" dirty="0">
                <a:latin typeface="+mj-lt"/>
                <a:ea typeface="Open Sans" panose="020B0606030504020204" pitchFamily="34" charset="0"/>
                <a:cs typeface="Open Sans" panose="020B0606030504020204" pitchFamily="34" charset="0"/>
              </a:rPr>
              <a:t> 30%, </a:t>
            </a:r>
            <a:r>
              <a:rPr lang="en-US" dirty="0" err="1">
                <a:latin typeface="+mj-lt"/>
                <a:ea typeface="Open Sans" panose="020B0606030504020204" pitchFamily="34" charset="0"/>
                <a:cs typeface="Open Sans" panose="020B0606030504020204" pitchFamily="34" charset="0"/>
              </a:rPr>
              <a:t>cá</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biệt</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có</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nước</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vượt</a:t>
            </a:r>
            <a:r>
              <a:rPr lang="en-US" dirty="0">
                <a:latin typeface="+mj-lt"/>
                <a:ea typeface="Open Sans" panose="020B0606030504020204" pitchFamily="34" charset="0"/>
                <a:cs typeface="Open Sans" panose="020B0606030504020204" pitchFamily="34" charset="0"/>
              </a:rPr>
              <a:t> </a:t>
            </a:r>
            <a:r>
              <a:rPr lang="en-US" dirty="0" err="1">
                <a:latin typeface="+mj-lt"/>
                <a:ea typeface="Open Sans" panose="020B0606030504020204" pitchFamily="34" charset="0"/>
                <a:cs typeface="Open Sans" panose="020B0606030504020204" pitchFamily="34" charset="0"/>
              </a:rPr>
              <a:t>quá</a:t>
            </a:r>
            <a:r>
              <a:rPr lang="en-US" dirty="0">
                <a:latin typeface="+mj-lt"/>
                <a:ea typeface="Open Sans" panose="020B0606030504020204" pitchFamily="34" charset="0"/>
                <a:cs typeface="Open Sans" panose="020B0606030504020204" pitchFamily="34" charset="0"/>
              </a:rPr>
              <a:t> 50%.</a:t>
            </a:r>
          </a:p>
        </p:txBody>
      </p:sp>
      <p:sp>
        <p:nvSpPr>
          <p:cNvPr id="4" name="Title 3">
            <a:extLst>
              <a:ext uri="{FF2B5EF4-FFF2-40B4-BE49-F238E27FC236}">
                <a16:creationId xmlns="" xmlns:a16="http://schemas.microsoft.com/office/drawing/2014/main" id="{A74E4069-AE18-43D5-923D-52BBB429EB3F}"/>
              </a:ext>
            </a:extLst>
          </p:cNvPr>
          <p:cNvSpPr>
            <a:spLocks noGrp="1"/>
          </p:cNvSpPr>
          <p:nvPr>
            <p:ph type="ctrTitle" idx="2"/>
          </p:nvPr>
        </p:nvSpPr>
        <p:spPr>
          <a:xfrm>
            <a:off x="2475838" y="890463"/>
            <a:ext cx="5861339" cy="1066084"/>
          </a:xfrm>
        </p:spPr>
        <p:txBody>
          <a:bodyPr/>
          <a:lstStyle/>
          <a:p>
            <a:pPr marL="342900" indent="-342900">
              <a:buFont typeface="Wingdings" panose="05000000000000000000" pitchFamily="2" charset="2"/>
              <a:buChar char="v"/>
            </a:pPr>
            <a:r>
              <a:rPr lang="vi-VN" sz="2000" b="0" i="0" dirty="0">
                <a:solidFill>
                  <a:srgbClr val="000000"/>
                </a:solidFill>
                <a:effectLst/>
                <a:latin typeface="+mn-lt"/>
              </a:rPr>
              <a:t>Chi tiêu tài chính của các nhà nước tư bản phát triển dùng để điều tiết quá trình tái sản xuất xã hội tăng lên nhiều.</a:t>
            </a:r>
            <a:r>
              <a:rPr lang="vi-VN" b="0" i="0" dirty="0">
                <a:solidFill>
                  <a:srgbClr val="000000"/>
                </a:solidFill>
                <a:effectLst/>
                <a:latin typeface="+mn-lt"/>
              </a:rPr>
              <a:t/>
            </a:r>
            <a:br>
              <a:rPr lang="vi-VN" b="0" i="0" dirty="0">
                <a:solidFill>
                  <a:srgbClr val="000000"/>
                </a:solidFill>
                <a:effectLst/>
                <a:latin typeface="+mn-lt"/>
              </a:rPr>
            </a:br>
            <a:r>
              <a:rPr lang="vi-VN" b="0" i="0" dirty="0">
                <a:solidFill>
                  <a:srgbClr val="000000"/>
                </a:solidFill>
                <a:effectLst/>
                <a:latin typeface="OpenSans"/>
              </a:rPr>
              <a:t/>
            </a:r>
            <a:br>
              <a:rPr lang="vi-VN" b="0" i="0" dirty="0">
                <a:solidFill>
                  <a:srgbClr val="000000"/>
                </a:solidFill>
                <a:effectLst/>
                <a:latin typeface="OpenSans"/>
              </a:rPr>
            </a:br>
            <a:r>
              <a:rPr lang="en-US" b="0" i="0" dirty="0">
                <a:solidFill>
                  <a:srgbClr val="000000"/>
                </a:solidFill>
                <a:effectLst/>
                <a:latin typeface="OpenSans"/>
              </a:rPr>
              <a:t/>
            </a:r>
            <a:br>
              <a:rPr lang="en-US" b="0" i="0" dirty="0">
                <a:solidFill>
                  <a:srgbClr val="000000"/>
                </a:solidFill>
                <a:effectLst/>
                <a:latin typeface="OpenSans"/>
              </a:rPr>
            </a:br>
            <a:endParaRPr lang="en-US" dirty="0"/>
          </a:p>
        </p:txBody>
      </p:sp>
    </p:spTree>
    <p:extLst>
      <p:ext uri="{BB962C8B-B14F-4D97-AF65-F5344CB8AC3E}">
        <p14:creationId xmlns:p14="http://schemas.microsoft.com/office/powerpoint/2010/main" val="25371538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9A3637C5-76F7-4695-A91C-2086D85A2634}"/>
              </a:ext>
            </a:extLst>
          </p:cNvPr>
          <p:cNvSpPr>
            <a:spLocks noGrp="1"/>
          </p:cNvSpPr>
          <p:nvPr>
            <p:ph type="subTitle" idx="1"/>
          </p:nvPr>
        </p:nvSpPr>
        <p:spPr>
          <a:xfrm>
            <a:off x="19921" y="2571749"/>
            <a:ext cx="2576720" cy="2266609"/>
          </a:xfrm>
        </p:spPr>
        <p:txBody>
          <a:bodyPr/>
          <a:lstStyle/>
          <a:p>
            <a:pPr algn="l">
              <a:buFont typeface="Wingdings" panose="05000000000000000000" pitchFamily="2" charset="2"/>
              <a:buChar char="Ø"/>
            </a:pPr>
            <a:r>
              <a:rPr lang="en-US" sz="1200" dirty="0" err="1">
                <a:latin typeface="+mj-lt"/>
                <a:ea typeface="Open Sans" panose="020B0606030504020204" pitchFamily="34" charset="0"/>
                <a:cs typeface="Open Sans" panose="020B0606030504020204" pitchFamily="34" charset="0"/>
              </a:rPr>
              <a:t>Điều</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tiết</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cơ</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cấu</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kinh</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tế</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bằng</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quan</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hệ</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thị</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trường</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thông</a:t>
            </a:r>
            <a:r>
              <a:rPr lang="en-US" sz="1200" dirty="0">
                <a:latin typeface="+mj-lt"/>
                <a:ea typeface="Open Sans" panose="020B0606030504020204" pitchFamily="34" charset="0"/>
                <a:cs typeface="Open Sans" panose="020B0606030504020204" pitchFamily="34" charset="0"/>
              </a:rPr>
              <a:t> qua </a:t>
            </a:r>
            <a:r>
              <a:rPr lang="en-US" sz="1200" dirty="0" err="1">
                <a:latin typeface="+mj-lt"/>
                <a:ea typeface="Open Sans" panose="020B0606030504020204" pitchFamily="34" charset="0"/>
                <a:cs typeface="Open Sans" panose="020B0606030504020204" pitchFamily="34" charset="0"/>
              </a:rPr>
              <a:t>các</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hợp</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đồng</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đồng</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thời</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hỗ</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trợ</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những</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ngành</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truyền</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thống</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cần</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được</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duy</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trì</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và</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những</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ngành</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mũi</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nhọn</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với</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công</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nghệ</a:t>
            </a:r>
            <a:r>
              <a:rPr lang="en-US" sz="1200" dirty="0">
                <a:latin typeface="+mj-lt"/>
                <a:ea typeface="Open Sans" panose="020B0606030504020204" pitchFamily="34" charset="0"/>
                <a:cs typeface="Open Sans" panose="020B0606030504020204" pitchFamily="34" charset="0"/>
              </a:rPr>
              <a:t> </a:t>
            </a:r>
            <a:r>
              <a:rPr lang="en-US" sz="1200" dirty="0" err="1">
                <a:latin typeface="+mj-lt"/>
                <a:ea typeface="Open Sans" panose="020B0606030504020204" pitchFamily="34" charset="0"/>
                <a:cs typeface="Open Sans" panose="020B0606030504020204" pitchFamily="34" charset="0"/>
              </a:rPr>
              <a:t>cao</a:t>
            </a:r>
            <a:endParaRPr lang="en-US" sz="1200" dirty="0">
              <a:latin typeface="+mj-lt"/>
              <a:ea typeface="Open Sans" panose="020B0606030504020204" pitchFamily="34" charset="0"/>
              <a:cs typeface="Open Sans" panose="020B0606030504020204" pitchFamily="34" charset="0"/>
            </a:endParaRPr>
          </a:p>
        </p:txBody>
      </p:sp>
      <p:sp>
        <p:nvSpPr>
          <p:cNvPr id="4" name="Title 3">
            <a:extLst>
              <a:ext uri="{FF2B5EF4-FFF2-40B4-BE49-F238E27FC236}">
                <a16:creationId xmlns="" xmlns:a16="http://schemas.microsoft.com/office/drawing/2014/main" id="{239298EE-B399-4B96-9ECA-82E1BCC0BE18}"/>
              </a:ext>
            </a:extLst>
          </p:cNvPr>
          <p:cNvSpPr>
            <a:spLocks noGrp="1"/>
          </p:cNvSpPr>
          <p:nvPr>
            <p:ph type="ctrTitle" idx="2"/>
          </p:nvPr>
        </p:nvSpPr>
        <p:spPr>
          <a:xfrm>
            <a:off x="2884392" y="280504"/>
            <a:ext cx="5983943" cy="775090"/>
          </a:xfrm>
        </p:spPr>
        <p:txBody>
          <a:bodyPr/>
          <a:lstStyle/>
          <a:p>
            <a:pPr marL="342900" indent="-342900" algn="l">
              <a:buFont typeface="Wingdings" panose="05000000000000000000" pitchFamily="2" charset="2"/>
              <a:buChar char="v"/>
            </a:pPr>
            <a:r>
              <a:rPr lang="en-US" sz="2000" b="0" dirty="0">
                <a:latin typeface="+mj-lt"/>
                <a:ea typeface="Open Sans" panose="020B0606030504020204" pitchFamily="34" charset="0"/>
                <a:cs typeface="Open Sans" panose="020B0606030504020204" pitchFamily="34" charset="0"/>
              </a:rPr>
              <a:t>Phương </a:t>
            </a:r>
            <a:r>
              <a:rPr lang="en-US" sz="2000" b="0" dirty="0" err="1">
                <a:latin typeface="+mj-lt"/>
                <a:ea typeface="Open Sans" panose="020B0606030504020204" pitchFamily="34" charset="0"/>
                <a:cs typeface="Open Sans" panose="020B0606030504020204" pitchFamily="34" charset="0"/>
              </a:rPr>
              <a:t>thức</a:t>
            </a:r>
            <a:r>
              <a:rPr lang="en-US" sz="2000" b="0" dirty="0">
                <a:latin typeface="+mj-lt"/>
                <a:ea typeface="Open Sans" panose="020B0606030504020204" pitchFamily="34" charset="0"/>
                <a:cs typeface="Open Sans" panose="020B0606030504020204" pitchFamily="34" charset="0"/>
              </a:rPr>
              <a:t> </a:t>
            </a:r>
            <a:r>
              <a:rPr lang="en-US" sz="2000" b="0" dirty="0" err="1">
                <a:latin typeface="+mj-lt"/>
                <a:ea typeface="Open Sans" panose="020B0606030504020204" pitchFamily="34" charset="0"/>
                <a:cs typeface="Open Sans" panose="020B0606030504020204" pitchFamily="34" charset="0"/>
              </a:rPr>
              <a:t>điều</a:t>
            </a:r>
            <a:r>
              <a:rPr lang="en-US" sz="2000" b="0" dirty="0">
                <a:latin typeface="+mj-lt"/>
                <a:ea typeface="Open Sans" panose="020B0606030504020204" pitchFamily="34" charset="0"/>
                <a:cs typeface="Open Sans" panose="020B0606030504020204" pitchFamily="34" charset="0"/>
              </a:rPr>
              <a:t> </a:t>
            </a:r>
            <a:r>
              <a:rPr lang="en-US" sz="2000" b="0" dirty="0" err="1">
                <a:latin typeface="+mj-lt"/>
                <a:ea typeface="Open Sans" panose="020B0606030504020204" pitchFamily="34" charset="0"/>
                <a:cs typeface="Open Sans" panose="020B0606030504020204" pitchFamily="34" charset="0"/>
              </a:rPr>
              <a:t>tiết</a:t>
            </a:r>
            <a:r>
              <a:rPr lang="en-US" sz="2000" b="0" dirty="0">
                <a:latin typeface="+mj-lt"/>
                <a:ea typeface="Open Sans" panose="020B0606030504020204" pitchFamily="34" charset="0"/>
                <a:cs typeface="Open Sans" panose="020B0606030504020204" pitchFamily="34" charset="0"/>
              </a:rPr>
              <a:t> </a:t>
            </a:r>
            <a:r>
              <a:rPr lang="en-US" sz="2000" b="0" dirty="0" err="1">
                <a:latin typeface="+mj-lt"/>
                <a:ea typeface="Open Sans" panose="020B0606030504020204" pitchFamily="34" charset="0"/>
                <a:cs typeface="Open Sans" panose="020B0606030504020204" pitchFamily="34" charset="0"/>
              </a:rPr>
              <a:t>của</a:t>
            </a:r>
            <a:r>
              <a:rPr lang="en-US" sz="2000" b="0" dirty="0">
                <a:latin typeface="+mj-lt"/>
                <a:ea typeface="Open Sans" panose="020B0606030504020204" pitchFamily="34" charset="0"/>
                <a:cs typeface="Open Sans" panose="020B0606030504020204" pitchFamily="34" charset="0"/>
              </a:rPr>
              <a:t> </a:t>
            </a:r>
            <a:r>
              <a:rPr lang="en-US" sz="2000" b="0" dirty="0" err="1">
                <a:latin typeface="+mj-lt"/>
                <a:ea typeface="Open Sans" panose="020B0606030504020204" pitchFamily="34" charset="0"/>
                <a:cs typeface="Open Sans" panose="020B0606030504020204" pitchFamily="34" charset="0"/>
              </a:rPr>
              <a:t>nhà</a:t>
            </a:r>
            <a:r>
              <a:rPr lang="en-US" sz="2000" b="0" dirty="0">
                <a:latin typeface="+mj-lt"/>
                <a:ea typeface="Open Sans" panose="020B0606030504020204" pitchFamily="34" charset="0"/>
                <a:cs typeface="Open Sans" panose="020B0606030504020204" pitchFamily="34" charset="0"/>
              </a:rPr>
              <a:t> </a:t>
            </a:r>
            <a:r>
              <a:rPr lang="en-US" sz="2000" b="0" dirty="0" err="1">
                <a:latin typeface="+mj-lt"/>
                <a:ea typeface="Open Sans" panose="020B0606030504020204" pitchFamily="34" charset="0"/>
                <a:cs typeface="Open Sans" panose="020B0606030504020204" pitchFamily="34" charset="0"/>
              </a:rPr>
              <a:t>nước</a:t>
            </a:r>
            <a:r>
              <a:rPr lang="en-US" sz="2000" b="0" dirty="0">
                <a:latin typeface="+mj-lt"/>
                <a:ea typeface="Open Sans" panose="020B0606030504020204" pitchFamily="34" charset="0"/>
                <a:cs typeface="Open Sans" panose="020B0606030504020204" pitchFamily="34" charset="0"/>
              </a:rPr>
              <a:t> </a:t>
            </a:r>
            <a:r>
              <a:rPr lang="en-US" sz="2000" b="0" dirty="0" err="1">
                <a:latin typeface="+mj-lt"/>
                <a:ea typeface="Open Sans" panose="020B0606030504020204" pitchFamily="34" charset="0"/>
                <a:cs typeface="Open Sans" panose="020B0606030504020204" pitchFamily="34" charset="0"/>
              </a:rPr>
              <a:t>linh</a:t>
            </a:r>
            <a:r>
              <a:rPr lang="en-US" sz="2000" b="0" dirty="0">
                <a:latin typeface="+mj-lt"/>
                <a:ea typeface="Open Sans" panose="020B0606030504020204" pitchFamily="34" charset="0"/>
                <a:cs typeface="Open Sans" panose="020B0606030504020204" pitchFamily="34" charset="0"/>
              </a:rPr>
              <a:t> </a:t>
            </a:r>
            <a:r>
              <a:rPr lang="en-US" sz="2000" b="0" dirty="0" err="1">
                <a:latin typeface="+mj-lt"/>
                <a:ea typeface="Open Sans" panose="020B0606030504020204" pitchFamily="34" charset="0"/>
                <a:cs typeface="Open Sans" panose="020B0606030504020204" pitchFamily="34" charset="0"/>
              </a:rPr>
              <a:t>hoạt</a:t>
            </a:r>
            <a:r>
              <a:rPr lang="en-US" sz="2000" b="0" dirty="0">
                <a:latin typeface="+mj-lt"/>
                <a:ea typeface="Open Sans" panose="020B0606030504020204" pitchFamily="34" charset="0"/>
                <a:cs typeface="Open Sans" panose="020B0606030504020204" pitchFamily="34" charset="0"/>
              </a:rPr>
              <a:t>, </a:t>
            </a:r>
            <a:r>
              <a:rPr lang="en-US" sz="2000" b="0" dirty="0" err="1">
                <a:latin typeface="+mj-lt"/>
                <a:ea typeface="Open Sans" panose="020B0606030504020204" pitchFamily="34" charset="0"/>
                <a:cs typeface="Open Sans" panose="020B0606030504020204" pitchFamily="34" charset="0"/>
              </a:rPr>
              <a:t>mềm</a:t>
            </a:r>
            <a:r>
              <a:rPr lang="en-US" sz="2000" b="0" dirty="0">
                <a:latin typeface="+mj-lt"/>
                <a:ea typeface="Open Sans" panose="020B0606030504020204" pitchFamily="34" charset="0"/>
                <a:cs typeface="Open Sans" panose="020B0606030504020204" pitchFamily="34" charset="0"/>
              </a:rPr>
              <a:t> </a:t>
            </a:r>
            <a:r>
              <a:rPr lang="en-US" sz="2000" b="0" dirty="0" err="1">
                <a:latin typeface="+mj-lt"/>
                <a:ea typeface="Open Sans" panose="020B0606030504020204" pitchFamily="34" charset="0"/>
                <a:cs typeface="Open Sans" panose="020B0606030504020204" pitchFamily="34" charset="0"/>
              </a:rPr>
              <a:t>dẻo</a:t>
            </a:r>
            <a:r>
              <a:rPr lang="en-US" sz="2000" b="0" dirty="0">
                <a:latin typeface="+mj-lt"/>
                <a:ea typeface="Open Sans" panose="020B0606030504020204" pitchFamily="34" charset="0"/>
                <a:cs typeface="Open Sans" panose="020B0606030504020204" pitchFamily="34" charset="0"/>
              </a:rPr>
              <a:t> </a:t>
            </a:r>
            <a:r>
              <a:rPr lang="en-US" sz="2000" b="0" dirty="0" err="1">
                <a:latin typeface="+mj-lt"/>
                <a:ea typeface="Open Sans" panose="020B0606030504020204" pitchFamily="34" charset="0"/>
                <a:cs typeface="Open Sans" panose="020B0606030504020204" pitchFamily="34" charset="0"/>
              </a:rPr>
              <a:t>hơn</a:t>
            </a:r>
            <a:r>
              <a:rPr lang="en-US" sz="2000" b="0" dirty="0">
                <a:latin typeface="+mj-lt"/>
                <a:ea typeface="Open Sans" panose="020B0606030504020204" pitchFamily="34" charset="0"/>
                <a:cs typeface="Open Sans" panose="020B0606030504020204" pitchFamily="34" charset="0"/>
              </a:rPr>
              <a:t> </a:t>
            </a:r>
            <a:r>
              <a:rPr lang="en-US" sz="2000" b="0" dirty="0" err="1">
                <a:latin typeface="+mj-lt"/>
                <a:ea typeface="Open Sans" panose="020B0606030504020204" pitchFamily="34" charset="0"/>
                <a:cs typeface="Open Sans" panose="020B0606030504020204" pitchFamily="34" charset="0"/>
              </a:rPr>
              <a:t>với</a:t>
            </a:r>
            <a:r>
              <a:rPr lang="en-US" sz="2000" b="0" dirty="0">
                <a:latin typeface="+mj-lt"/>
                <a:ea typeface="Open Sans" panose="020B0606030504020204" pitchFamily="34" charset="0"/>
                <a:cs typeface="Open Sans" panose="020B0606030504020204" pitchFamily="34" charset="0"/>
              </a:rPr>
              <a:t> </a:t>
            </a:r>
            <a:r>
              <a:rPr lang="en-US" sz="2000" b="0" dirty="0" err="1">
                <a:latin typeface="+mj-lt"/>
                <a:ea typeface="Open Sans" panose="020B0606030504020204" pitchFamily="34" charset="0"/>
                <a:cs typeface="Open Sans" panose="020B0606030504020204" pitchFamily="34" charset="0"/>
              </a:rPr>
              <a:t>phạm</a:t>
            </a:r>
            <a:r>
              <a:rPr lang="en-US" sz="2000" b="0" dirty="0">
                <a:latin typeface="+mj-lt"/>
                <a:ea typeface="Open Sans" panose="020B0606030504020204" pitchFamily="34" charset="0"/>
                <a:cs typeface="Open Sans" panose="020B0606030504020204" pitchFamily="34" charset="0"/>
              </a:rPr>
              <a:t> vi </a:t>
            </a:r>
            <a:r>
              <a:rPr lang="en-US" sz="2000" b="0" dirty="0" err="1">
                <a:latin typeface="+mj-lt"/>
                <a:ea typeface="Open Sans" panose="020B0606030504020204" pitchFamily="34" charset="0"/>
                <a:cs typeface="Open Sans" panose="020B0606030504020204" pitchFamily="34" charset="0"/>
              </a:rPr>
              <a:t>rộng</a:t>
            </a:r>
            <a:r>
              <a:rPr lang="en-US" sz="2000" b="0" dirty="0">
                <a:latin typeface="+mj-lt"/>
                <a:ea typeface="Open Sans" panose="020B0606030504020204" pitchFamily="34" charset="0"/>
                <a:cs typeface="Open Sans" panose="020B0606030504020204" pitchFamily="34" charset="0"/>
              </a:rPr>
              <a:t> </a:t>
            </a:r>
            <a:r>
              <a:rPr lang="en-US" sz="2000" b="0" dirty="0" err="1">
                <a:latin typeface="+mj-lt"/>
                <a:ea typeface="Open Sans" panose="020B0606030504020204" pitchFamily="34" charset="0"/>
                <a:cs typeface="Open Sans" panose="020B0606030504020204" pitchFamily="34" charset="0"/>
              </a:rPr>
              <a:t>hơn</a:t>
            </a:r>
            <a:r>
              <a:rPr lang="en-US" sz="2000" b="0" dirty="0">
                <a:latin typeface="+mj-lt"/>
                <a:ea typeface="Open Sans" panose="020B0606030504020204" pitchFamily="34" charset="0"/>
                <a:cs typeface="Open Sans" panose="020B0606030504020204" pitchFamily="34" charset="0"/>
              </a:rPr>
              <a:t>.</a:t>
            </a:r>
            <a:r>
              <a:rPr lang="en-US" sz="2000" dirty="0">
                <a:latin typeface="+mj-lt"/>
                <a:ea typeface="Open Sans" panose="020B0606030504020204" pitchFamily="34" charset="0"/>
                <a:cs typeface="Open Sans" panose="020B0606030504020204" pitchFamily="34" charset="0"/>
              </a:rPr>
              <a:t/>
            </a:r>
            <a:br>
              <a:rPr lang="en-US" sz="2000" dirty="0">
                <a:latin typeface="+mj-lt"/>
                <a:ea typeface="Open Sans" panose="020B0606030504020204" pitchFamily="34" charset="0"/>
                <a:cs typeface="Open Sans" panose="020B0606030504020204" pitchFamily="34" charset="0"/>
              </a:rPr>
            </a:br>
            <a:r>
              <a:rPr lang="en-US" sz="2000" dirty="0">
                <a:latin typeface="+mj-lt"/>
                <a:ea typeface="Open Sans" panose="020B0606030504020204" pitchFamily="34" charset="0"/>
                <a:cs typeface="Open Sans" panose="020B0606030504020204" pitchFamily="34" charset="0"/>
              </a:rPr>
              <a:t/>
            </a:r>
            <a:br>
              <a:rPr lang="en-US" sz="2000" dirty="0">
                <a:latin typeface="+mj-lt"/>
                <a:ea typeface="Open Sans" panose="020B0606030504020204" pitchFamily="34" charset="0"/>
                <a:cs typeface="Open Sans" panose="020B0606030504020204" pitchFamily="34" charset="0"/>
              </a:rPr>
            </a:br>
            <a:endParaRPr lang="en-US" sz="2000" dirty="0">
              <a:latin typeface="+mj-lt"/>
              <a:ea typeface="Open Sans" panose="020B0606030504020204" pitchFamily="34" charset="0"/>
              <a:cs typeface="Open Sans" panose="020B0606030504020204" pitchFamily="34" charset="0"/>
            </a:endParaRPr>
          </a:p>
        </p:txBody>
      </p:sp>
      <p:sp>
        <p:nvSpPr>
          <p:cNvPr id="5" name="Title 1">
            <a:extLst>
              <a:ext uri="{FF2B5EF4-FFF2-40B4-BE49-F238E27FC236}">
                <a16:creationId xmlns="" xmlns:a16="http://schemas.microsoft.com/office/drawing/2014/main" id="{2F09D8E6-0D02-45E3-BDB1-252286FCA73C}"/>
              </a:ext>
            </a:extLst>
          </p:cNvPr>
          <p:cNvSpPr>
            <a:spLocks noGrp="1"/>
          </p:cNvSpPr>
          <p:nvPr>
            <p:ph type="ctrTitle"/>
          </p:nvPr>
        </p:nvSpPr>
        <p:spPr>
          <a:xfrm>
            <a:off x="2884392" y="853888"/>
            <a:ext cx="5734638" cy="699247"/>
          </a:xfrm>
        </p:spPr>
        <p:txBody>
          <a:bodyPr/>
          <a:lstStyle/>
          <a:p>
            <a:pPr marL="342900" indent="-342900" algn="l">
              <a:buFont typeface="Wingdings" panose="05000000000000000000" pitchFamily="2" charset="2"/>
              <a:buChar char="v"/>
            </a:pPr>
            <a:r>
              <a:rPr lang="en-US" b="0" dirty="0" err="1">
                <a:latin typeface="+mj-lt"/>
              </a:rPr>
              <a:t>Điều</a:t>
            </a:r>
            <a:r>
              <a:rPr lang="en-US" b="0" dirty="0">
                <a:latin typeface="+mj-lt"/>
              </a:rPr>
              <a:t> </a:t>
            </a:r>
            <a:r>
              <a:rPr lang="en-US" b="0" dirty="0" err="1">
                <a:latin typeface="+mj-lt"/>
              </a:rPr>
              <a:t>tiết</a:t>
            </a:r>
            <a:r>
              <a:rPr lang="en-US" b="0" dirty="0">
                <a:latin typeface="+mj-lt"/>
              </a:rPr>
              <a:t> </a:t>
            </a:r>
            <a:r>
              <a:rPr lang="en-US" b="0" dirty="0" err="1">
                <a:latin typeface="+mj-lt"/>
              </a:rPr>
              <a:t>bằng</a:t>
            </a:r>
            <a:r>
              <a:rPr lang="en-US" b="0" dirty="0">
                <a:latin typeface="+mj-lt"/>
              </a:rPr>
              <a:t> </a:t>
            </a:r>
            <a:r>
              <a:rPr lang="en-US" b="0" dirty="0" err="1">
                <a:latin typeface="+mj-lt"/>
              </a:rPr>
              <a:t>các</a:t>
            </a:r>
            <a:r>
              <a:rPr lang="en-US" b="0" dirty="0">
                <a:latin typeface="+mj-lt"/>
              </a:rPr>
              <a:t> </a:t>
            </a:r>
            <a:r>
              <a:rPr lang="en-US" b="0" dirty="0" err="1">
                <a:latin typeface="+mj-lt"/>
              </a:rPr>
              <a:t>chương</a:t>
            </a:r>
            <a:r>
              <a:rPr lang="en-US" b="0" dirty="0">
                <a:latin typeface="+mj-lt"/>
              </a:rPr>
              <a:t> </a:t>
            </a:r>
            <a:r>
              <a:rPr lang="en-US" b="0" dirty="0" err="1">
                <a:latin typeface="+mj-lt"/>
              </a:rPr>
              <a:t>trình</a:t>
            </a:r>
            <a:r>
              <a:rPr lang="en-US" b="0" dirty="0">
                <a:latin typeface="+mj-lt"/>
              </a:rPr>
              <a:t> </a:t>
            </a:r>
            <a:r>
              <a:rPr lang="en-US" b="0" dirty="0" err="1">
                <a:latin typeface="+mj-lt"/>
              </a:rPr>
              <a:t>và</a:t>
            </a:r>
            <a:r>
              <a:rPr lang="en-US" b="0" dirty="0">
                <a:latin typeface="+mj-lt"/>
              </a:rPr>
              <a:t> </a:t>
            </a:r>
            <a:r>
              <a:rPr lang="en-US" b="0" dirty="0" err="1">
                <a:latin typeface="+mj-lt"/>
              </a:rPr>
              <a:t>kế</a:t>
            </a:r>
            <a:r>
              <a:rPr lang="en-US" b="0" dirty="0">
                <a:latin typeface="+mj-lt"/>
              </a:rPr>
              <a:t> </a:t>
            </a:r>
            <a:r>
              <a:rPr lang="en-US" b="0" dirty="0" err="1">
                <a:latin typeface="+mj-lt"/>
              </a:rPr>
              <a:t>hoạch</a:t>
            </a:r>
            <a:r>
              <a:rPr lang="en-US" b="0" dirty="0">
                <a:latin typeface="+mj-lt"/>
              </a:rPr>
              <a:t>.</a:t>
            </a:r>
          </a:p>
        </p:txBody>
      </p:sp>
      <p:cxnSp>
        <p:nvCxnSpPr>
          <p:cNvPr id="6" name="Google Shape;304;p43">
            <a:extLst>
              <a:ext uri="{FF2B5EF4-FFF2-40B4-BE49-F238E27FC236}">
                <a16:creationId xmlns="" xmlns:a16="http://schemas.microsoft.com/office/drawing/2014/main" id="{583A8DF6-523D-493C-8BA0-925B42059A3A}"/>
              </a:ext>
            </a:extLst>
          </p:cNvPr>
          <p:cNvCxnSpPr>
            <a:cxnSpLocks/>
          </p:cNvCxnSpPr>
          <p:nvPr/>
        </p:nvCxnSpPr>
        <p:spPr>
          <a:xfrm>
            <a:off x="2690592" y="2571750"/>
            <a:ext cx="0" cy="2175062"/>
          </a:xfrm>
          <a:prstGeom prst="straightConnector1">
            <a:avLst/>
          </a:prstGeom>
          <a:noFill/>
          <a:ln w="9525" cap="flat" cmpd="sng">
            <a:solidFill>
              <a:srgbClr val="595959"/>
            </a:solidFill>
            <a:prstDash val="solid"/>
            <a:round/>
            <a:headEnd type="none" w="med" len="med"/>
            <a:tailEnd type="none" w="med" len="med"/>
          </a:ln>
        </p:spPr>
      </p:cxnSp>
      <p:sp>
        <p:nvSpPr>
          <p:cNvPr id="9" name="Subtitle 2">
            <a:extLst>
              <a:ext uri="{FF2B5EF4-FFF2-40B4-BE49-F238E27FC236}">
                <a16:creationId xmlns="" xmlns:a16="http://schemas.microsoft.com/office/drawing/2014/main" id="{D6B3AD35-752C-4422-AA15-B83FB3F40E04}"/>
              </a:ext>
            </a:extLst>
          </p:cNvPr>
          <p:cNvSpPr txBox="1">
            <a:spLocks/>
          </p:cNvSpPr>
          <p:nvPr/>
        </p:nvSpPr>
        <p:spPr>
          <a:xfrm>
            <a:off x="2530632" y="2571748"/>
            <a:ext cx="2814788" cy="22666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434343"/>
              </a:buClr>
              <a:buSzPts val="1100"/>
              <a:buFont typeface="Roboto Condensed Light"/>
              <a:buNone/>
              <a:defRPr sz="14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algn="l">
              <a:buFont typeface="Wingdings" panose="05000000000000000000" pitchFamily="2" charset="2"/>
              <a:buChar char="Ø"/>
            </a:pPr>
            <a:r>
              <a:rPr lang="vi-VN" sz="1200" b="0" i="0" dirty="0">
                <a:solidFill>
                  <a:srgbClr val="000000"/>
                </a:solidFill>
                <a:effectLst/>
                <a:latin typeface="+mn-lt"/>
              </a:rPr>
              <a:t>Điều tiết tiến bộ khoa học và công nghệ bằng tăng chi ngân sách cho nghiên cứu và phát triển (R &amp; D), tăng tài trợ cho nghiên cứu ứng dụng của các công ty tư nhân, đề xuất những hướng ưu tiên nghiên cứu khoa học hoặc mua công nghệ của nước ngoài.</a:t>
            </a:r>
            <a:br>
              <a:rPr lang="vi-VN" sz="1200" b="0" i="0" dirty="0">
                <a:solidFill>
                  <a:srgbClr val="000000"/>
                </a:solidFill>
                <a:effectLst/>
                <a:latin typeface="+mn-lt"/>
              </a:rPr>
            </a:br>
            <a:r>
              <a:rPr lang="vi-VN" b="0" i="0" dirty="0">
                <a:solidFill>
                  <a:srgbClr val="000000"/>
                </a:solidFill>
                <a:effectLst/>
                <a:latin typeface="OpenSans"/>
              </a:rPr>
              <a:t/>
            </a:r>
            <a:br>
              <a:rPr lang="vi-VN" b="0" i="0" dirty="0">
                <a:solidFill>
                  <a:srgbClr val="000000"/>
                </a:solidFill>
                <a:effectLst/>
                <a:latin typeface="OpenSans"/>
              </a:rPr>
            </a:br>
            <a:endParaRPr lang="en-US"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0" name="Google Shape;304;p43">
            <a:extLst>
              <a:ext uri="{FF2B5EF4-FFF2-40B4-BE49-F238E27FC236}">
                <a16:creationId xmlns="" xmlns:a16="http://schemas.microsoft.com/office/drawing/2014/main" id="{3F6C7444-9BB6-4FE3-95C3-61688C26C739}"/>
              </a:ext>
            </a:extLst>
          </p:cNvPr>
          <p:cNvCxnSpPr>
            <a:cxnSpLocks/>
          </p:cNvCxnSpPr>
          <p:nvPr/>
        </p:nvCxnSpPr>
        <p:spPr>
          <a:xfrm>
            <a:off x="5378815" y="2635624"/>
            <a:ext cx="0" cy="2111188"/>
          </a:xfrm>
          <a:prstGeom prst="straightConnector1">
            <a:avLst/>
          </a:prstGeom>
          <a:noFill/>
          <a:ln w="9525" cap="flat" cmpd="sng">
            <a:solidFill>
              <a:srgbClr val="595959"/>
            </a:solidFill>
            <a:prstDash val="solid"/>
            <a:round/>
            <a:headEnd type="none" w="med" len="med"/>
            <a:tailEnd type="none" w="med" len="med"/>
          </a:ln>
        </p:spPr>
      </p:cxnSp>
      <p:sp>
        <p:nvSpPr>
          <p:cNvPr id="14" name="Subtitle 2">
            <a:extLst>
              <a:ext uri="{FF2B5EF4-FFF2-40B4-BE49-F238E27FC236}">
                <a16:creationId xmlns="" xmlns:a16="http://schemas.microsoft.com/office/drawing/2014/main" id="{183DB9CA-28D3-45F5-B6C5-A12AEDDC3BAA}"/>
              </a:ext>
            </a:extLst>
          </p:cNvPr>
          <p:cNvSpPr txBox="1">
            <a:spLocks/>
          </p:cNvSpPr>
          <p:nvPr/>
        </p:nvSpPr>
        <p:spPr>
          <a:xfrm>
            <a:off x="5212164" y="2571746"/>
            <a:ext cx="1186922" cy="22666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434343"/>
              </a:buClr>
              <a:buSzPts val="1100"/>
              <a:buFont typeface="Roboto Condensed Light"/>
              <a:buNone/>
              <a:defRPr sz="14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algn="l">
              <a:buFont typeface="Wingdings" panose="05000000000000000000" pitchFamily="2" charset="2"/>
              <a:buChar char="Ø"/>
            </a:pPr>
            <a:r>
              <a:rPr lang="en-US" sz="1200" dirty="0" err="1">
                <a:solidFill>
                  <a:srgbClr val="000000"/>
                </a:solidFill>
                <a:latin typeface="+mj-lt"/>
              </a:rPr>
              <a:t>Điều</a:t>
            </a:r>
            <a:r>
              <a:rPr lang="en-US" sz="1200" dirty="0">
                <a:solidFill>
                  <a:srgbClr val="000000"/>
                </a:solidFill>
                <a:latin typeface="+mj-lt"/>
              </a:rPr>
              <a:t> </a:t>
            </a:r>
            <a:r>
              <a:rPr lang="en-US" sz="1200" dirty="0" err="1">
                <a:solidFill>
                  <a:srgbClr val="000000"/>
                </a:solidFill>
                <a:latin typeface="+mj-lt"/>
              </a:rPr>
              <a:t>tiết</a:t>
            </a:r>
            <a:r>
              <a:rPr lang="en-US" sz="1200" dirty="0">
                <a:solidFill>
                  <a:srgbClr val="000000"/>
                </a:solidFill>
                <a:latin typeface="+mj-lt"/>
              </a:rPr>
              <a:t> </a:t>
            </a:r>
            <a:r>
              <a:rPr lang="en-US" sz="1200" dirty="0" err="1">
                <a:solidFill>
                  <a:srgbClr val="000000"/>
                </a:solidFill>
                <a:latin typeface="+mj-lt"/>
              </a:rPr>
              <a:t>thị</a:t>
            </a:r>
            <a:r>
              <a:rPr lang="en-US" sz="1200" dirty="0">
                <a:solidFill>
                  <a:srgbClr val="000000"/>
                </a:solidFill>
                <a:latin typeface="+mj-lt"/>
              </a:rPr>
              <a:t> </a:t>
            </a:r>
            <a:r>
              <a:rPr lang="en-US" sz="1200" dirty="0" err="1">
                <a:solidFill>
                  <a:srgbClr val="000000"/>
                </a:solidFill>
                <a:latin typeface="+mj-lt"/>
              </a:rPr>
              <a:t>trường</a:t>
            </a:r>
            <a:r>
              <a:rPr lang="en-US" sz="1200" dirty="0">
                <a:solidFill>
                  <a:srgbClr val="000000"/>
                </a:solidFill>
                <a:latin typeface="+mj-lt"/>
              </a:rPr>
              <a:t> lao </a:t>
            </a:r>
            <a:r>
              <a:rPr lang="en-US" sz="1200" dirty="0" err="1">
                <a:solidFill>
                  <a:srgbClr val="000000"/>
                </a:solidFill>
                <a:latin typeface="+mj-lt"/>
              </a:rPr>
              <a:t>động</a:t>
            </a:r>
            <a:r>
              <a:rPr lang="en-US" sz="1200" dirty="0">
                <a:solidFill>
                  <a:srgbClr val="000000"/>
                </a:solidFill>
                <a:latin typeface="+mj-lt"/>
              </a:rPr>
              <a:t>.</a:t>
            </a:r>
            <a:r>
              <a:rPr lang="vi-VN" sz="1200" b="0" i="0" dirty="0">
                <a:solidFill>
                  <a:srgbClr val="000000"/>
                </a:solidFill>
                <a:effectLst/>
                <a:latin typeface="+mj-lt"/>
              </a:rPr>
              <a:t/>
            </a:r>
            <a:br>
              <a:rPr lang="vi-VN" sz="1200" b="0" i="0" dirty="0">
                <a:solidFill>
                  <a:srgbClr val="000000"/>
                </a:solidFill>
                <a:effectLst/>
                <a:latin typeface="+mj-lt"/>
              </a:rPr>
            </a:br>
            <a:r>
              <a:rPr lang="vi-VN" b="0" i="0" dirty="0">
                <a:solidFill>
                  <a:srgbClr val="000000"/>
                </a:solidFill>
                <a:effectLst/>
                <a:latin typeface="OpenSans"/>
              </a:rPr>
              <a:t/>
            </a:r>
            <a:br>
              <a:rPr lang="vi-VN" b="0" i="0" dirty="0">
                <a:solidFill>
                  <a:srgbClr val="000000"/>
                </a:solidFill>
                <a:effectLst/>
                <a:latin typeface="OpenSans"/>
              </a:rPr>
            </a:b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Subtitle 2">
            <a:extLst>
              <a:ext uri="{FF2B5EF4-FFF2-40B4-BE49-F238E27FC236}">
                <a16:creationId xmlns="" xmlns:a16="http://schemas.microsoft.com/office/drawing/2014/main" id="{74C0F636-780D-4500-AEFD-E130682AC9F7}"/>
              </a:ext>
            </a:extLst>
          </p:cNvPr>
          <p:cNvSpPr txBox="1">
            <a:spLocks/>
          </p:cNvSpPr>
          <p:nvPr/>
        </p:nvSpPr>
        <p:spPr>
          <a:xfrm>
            <a:off x="6232434" y="2571749"/>
            <a:ext cx="1371871" cy="22666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434343"/>
              </a:buClr>
              <a:buSzPts val="1100"/>
              <a:buFont typeface="Roboto Condensed Light"/>
              <a:buNone/>
              <a:defRPr sz="14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algn="l">
              <a:buFont typeface="Wingdings" panose="05000000000000000000" pitchFamily="2" charset="2"/>
              <a:buChar char="Ø"/>
            </a:pPr>
            <a:r>
              <a:rPr lang="en-US" sz="1200" dirty="0" err="1">
                <a:solidFill>
                  <a:srgbClr val="000000"/>
                </a:solidFill>
                <a:latin typeface="+mj-lt"/>
              </a:rPr>
              <a:t>Điều</a:t>
            </a:r>
            <a:r>
              <a:rPr lang="en-US" sz="1200" dirty="0">
                <a:solidFill>
                  <a:srgbClr val="000000"/>
                </a:solidFill>
                <a:latin typeface="+mj-lt"/>
              </a:rPr>
              <a:t> </a:t>
            </a:r>
            <a:r>
              <a:rPr lang="en-US" sz="1200" dirty="0" err="1">
                <a:solidFill>
                  <a:srgbClr val="000000"/>
                </a:solidFill>
                <a:latin typeface="+mj-lt"/>
              </a:rPr>
              <a:t>tiết</a:t>
            </a:r>
            <a:r>
              <a:rPr lang="en-US" sz="1200" dirty="0">
                <a:solidFill>
                  <a:srgbClr val="000000"/>
                </a:solidFill>
                <a:latin typeface="+mj-lt"/>
              </a:rPr>
              <a:t> </a:t>
            </a:r>
            <a:r>
              <a:rPr lang="en-US" sz="1200" dirty="0" err="1">
                <a:solidFill>
                  <a:srgbClr val="000000"/>
                </a:solidFill>
                <a:latin typeface="+mj-lt"/>
              </a:rPr>
              <a:t>thị</a:t>
            </a:r>
            <a:r>
              <a:rPr lang="en-US" sz="1200" dirty="0">
                <a:solidFill>
                  <a:srgbClr val="000000"/>
                </a:solidFill>
                <a:latin typeface="+mj-lt"/>
              </a:rPr>
              <a:t> </a:t>
            </a:r>
            <a:r>
              <a:rPr lang="en-US" sz="1200" dirty="0" err="1">
                <a:solidFill>
                  <a:srgbClr val="000000"/>
                </a:solidFill>
                <a:latin typeface="+mj-lt"/>
              </a:rPr>
              <a:t>trường</a:t>
            </a:r>
            <a:r>
              <a:rPr lang="en-US" sz="1200" dirty="0">
                <a:solidFill>
                  <a:srgbClr val="000000"/>
                </a:solidFill>
                <a:latin typeface="+mj-lt"/>
              </a:rPr>
              <a:t> </a:t>
            </a:r>
            <a:r>
              <a:rPr lang="en-US" sz="1200" dirty="0" err="1">
                <a:solidFill>
                  <a:srgbClr val="000000"/>
                </a:solidFill>
                <a:latin typeface="+mj-lt"/>
              </a:rPr>
              <a:t>tài</a:t>
            </a:r>
            <a:r>
              <a:rPr lang="en-US" sz="1200" dirty="0">
                <a:solidFill>
                  <a:srgbClr val="000000"/>
                </a:solidFill>
                <a:latin typeface="+mj-lt"/>
              </a:rPr>
              <a:t> </a:t>
            </a:r>
            <a:r>
              <a:rPr lang="en-US" sz="1200" dirty="0" err="1">
                <a:solidFill>
                  <a:srgbClr val="000000"/>
                </a:solidFill>
                <a:latin typeface="+mj-lt"/>
              </a:rPr>
              <a:t>chính</a:t>
            </a:r>
            <a:r>
              <a:rPr lang="en-US" sz="1200" dirty="0">
                <a:solidFill>
                  <a:srgbClr val="000000"/>
                </a:solidFill>
                <a:latin typeface="+mj-lt"/>
              </a:rPr>
              <a:t>, </a:t>
            </a:r>
            <a:r>
              <a:rPr lang="en-US" sz="1200" dirty="0" err="1">
                <a:solidFill>
                  <a:srgbClr val="000000"/>
                </a:solidFill>
                <a:latin typeface="+mj-lt"/>
              </a:rPr>
              <a:t>tiền</a:t>
            </a:r>
            <a:r>
              <a:rPr lang="en-US" sz="1200" dirty="0">
                <a:solidFill>
                  <a:srgbClr val="000000"/>
                </a:solidFill>
                <a:latin typeface="+mj-lt"/>
              </a:rPr>
              <a:t> </a:t>
            </a:r>
            <a:r>
              <a:rPr lang="en-US" sz="1200" dirty="0" err="1">
                <a:solidFill>
                  <a:srgbClr val="000000"/>
                </a:solidFill>
                <a:latin typeface="+mj-lt"/>
              </a:rPr>
              <a:t>tệ</a:t>
            </a:r>
            <a:r>
              <a:rPr lang="en-US" sz="1200" dirty="0">
                <a:solidFill>
                  <a:srgbClr val="000000"/>
                </a:solidFill>
                <a:latin typeface="+mj-lt"/>
              </a:rPr>
              <a:t>, </a:t>
            </a:r>
            <a:r>
              <a:rPr lang="en-US" sz="1200" dirty="0" err="1">
                <a:solidFill>
                  <a:srgbClr val="000000"/>
                </a:solidFill>
                <a:latin typeface="+mj-lt"/>
              </a:rPr>
              <a:t>chống</a:t>
            </a:r>
            <a:r>
              <a:rPr lang="en-US" sz="1200" dirty="0">
                <a:solidFill>
                  <a:srgbClr val="000000"/>
                </a:solidFill>
                <a:latin typeface="+mj-lt"/>
              </a:rPr>
              <a:t> </a:t>
            </a:r>
            <a:r>
              <a:rPr lang="en-US" sz="1200" dirty="0" err="1">
                <a:solidFill>
                  <a:srgbClr val="000000"/>
                </a:solidFill>
                <a:latin typeface="+mj-lt"/>
              </a:rPr>
              <a:t>lạm</a:t>
            </a:r>
            <a:r>
              <a:rPr lang="en-US" sz="1200" dirty="0">
                <a:solidFill>
                  <a:srgbClr val="000000"/>
                </a:solidFill>
                <a:latin typeface="+mj-lt"/>
              </a:rPr>
              <a:t> </a:t>
            </a:r>
            <a:r>
              <a:rPr lang="en-US" sz="1200" dirty="0" err="1">
                <a:solidFill>
                  <a:srgbClr val="000000"/>
                </a:solidFill>
                <a:latin typeface="+mj-lt"/>
              </a:rPr>
              <a:t>phát</a:t>
            </a:r>
            <a:r>
              <a:rPr lang="en-US" sz="1200" dirty="0">
                <a:solidFill>
                  <a:srgbClr val="000000"/>
                </a:solidFill>
                <a:latin typeface="+mj-lt"/>
              </a:rPr>
              <a:t>, </a:t>
            </a:r>
            <a:r>
              <a:rPr lang="en-US" sz="1200" dirty="0" err="1">
                <a:solidFill>
                  <a:srgbClr val="000000"/>
                </a:solidFill>
                <a:latin typeface="+mj-lt"/>
              </a:rPr>
              <a:t>điều</a:t>
            </a:r>
            <a:r>
              <a:rPr lang="en-US" sz="1200" dirty="0">
                <a:solidFill>
                  <a:srgbClr val="000000"/>
                </a:solidFill>
                <a:latin typeface="+mj-lt"/>
              </a:rPr>
              <a:t> </a:t>
            </a:r>
            <a:r>
              <a:rPr lang="en-US" sz="1200" dirty="0" err="1">
                <a:solidFill>
                  <a:srgbClr val="000000"/>
                </a:solidFill>
                <a:latin typeface="+mj-lt"/>
              </a:rPr>
              <a:t>tiết</a:t>
            </a:r>
            <a:r>
              <a:rPr lang="en-US" sz="1200" dirty="0">
                <a:solidFill>
                  <a:srgbClr val="000000"/>
                </a:solidFill>
                <a:latin typeface="+mj-lt"/>
              </a:rPr>
              <a:t> </a:t>
            </a:r>
            <a:r>
              <a:rPr lang="en-US" sz="1200" dirty="0" err="1">
                <a:solidFill>
                  <a:srgbClr val="000000"/>
                </a:solidFill>
                <a:latin typeface="+mj-lt"/>
              </a:rPr>
              <a:t>giá</a:t>
            </a:r>
            <a:r>
              <a:rPr lang="en-US" sz="1200" dirty="0">
                <a:solidFill>
                  <a:srgbClr val="000000"/>
                </a:solidFill>
                <a:latin typeface="+mj-lt"/>
              </a:rPr>
              <a:t> </a:t>
            </a:r>
            <a:r>
              <a:rPr lang="en-US" sz="1200" dirty="0" err="1">
                <a:solidFill>
                  <a:srgbClr val="000000"/>
                </a:solidFill>
                <a:latin typeface="+mj-lt"/>
              </a:rPr>
              <a:t>cả</a:t>
            </a:r>
            <a:r>
              <a:rPr lang="en-US" sz="1200" dirty="0">
                <a:solidFill>
                  <a:srgbClr val="000000"/>
                </a:solidFill>
                <a:latin typeface="+mj-lt"/>
              </a:rPr>
              <a:t>.</a:t>
            </a:r>
            <a:r>
              <a:rPr lang="vi-VN" sz="1200" b="0" i="0" dirty="0">
                <a:solidFill>
                  <a:srgbClr val="000000"/>
                </a:solidFill>
                <a:effectLst/>
                <a:latin typeface="+mj-lt"/>
              </a:rPr>
              <a:t/>
            </a:r>
            <a:br>
              <a:rPr lang="vi-VN" sz="1200" b="0" i="0" dirty="0">
                <a:solidFill>
                  <a:srgbClr val="000000"/>
                </a:solidFill>
                <a:effectLst/>
                <a:latin typeface="+mj-lt"/>
              </a:rPr>
            </a:br>
            <a:r>
              <a:rPr lang="vi-VN" b="0" i="0" dirty="0">
                <a:solidFill>
                  <a:srgbClr val="000000"/>
                </a:solidFill>
                <a:effectLst/>
                <a:latin typeface="OpenSans"/>
              </a:rPr>
              <a:t/>
            </a:r>
            <a:br>
              <a:rPr lang="vi-VN" b="0" i="0" dirty="0">
                <a:solidFill>
                  <a:srgbClr val="000000"/>
                </a:solidFill>
                <a:effectLst/>
                <a:latin typeface="OpenSans"/>
              </a:rPr>
            </a:b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Subtitle 2">
            <a:extLst>
              <a:ext uri="{FF2B5EF4-FFF2-40B4-BE49-F238E27FC236}">
                <a16:creationId xmlns="" xmlns:a16="http://schemas.microsoft.com/office/drawing/2014/main" id="{CC40C596-B564-4B6C-A6A1-8E53DD2D9D2C}"/>
              </a:ext>
            </a:extLst>
          </p:cNvPr>
          <p:cNvSpPr txBox="1">
            <a:spLocks/>
          </p:cNvSpPr>
          <p:nvPr/>
        </p:nvSpPr>
        <p:spPr>
          <a:xfrm>
            <a:off x="7529540" y="2571746"/>
            <a:ext cx="1485063" cy="22666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434343"/>
              </a:buClr>
              <a:buSzPts val="1100"/>
              <a:buFont typeface="Roboto Condensed Light"/>
              <a:buNone/>
              <a:defRPr sz="14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algn="l">
              <a:buFont typeface="Wingdings" panose="05000000000000000000" pitchFamily="2" charset="2"/>
              <a:buChar char="Ø"/>
            </a:pPr>
            <a:r>
              <a:rPr lang="en-US" sz="1200" b="0" i="0" dirty="0" err="1">
                <a:solidFill>
                  <a:srgbClr val="000000"/>
                </a:solidFill>
                <a:effectLst/>
                <a:latin typeface="+mj-lt"/>
              </a:rPr>
              <a:t>Điều</a:t>
            </a:r>
            <a:r>
              <a:rPr lang="en-US" sz="1200" b="0" i="0" dirty="0">
                <a:solidFill>
                  <a:srgbClr val="000000"/>
                </a:solidFill>
                <a:effectLst/>
                <a:latin typeface="+mj-lt"/>
              </a:rPr>
              <a:t> </a:t>
            </a:r>
            <a:r>
              <a:rPr lang="en-US" sz="1200" b="0" i="0" dirty="0" err="1">
                <a:solidFill>
                  <a:srgbClr val="000000"/>
                </a:solidFill>
                <a:effectLst/>
                <a:latin typeface="+mj-lt"/>
              </a:rPr>
              <a:t>tiết</a:t>
            </a:r>
            <a:r>
              <a:rPr lang="en-US" sz="1200" b="0" i="0" dirty="0">
                <a:solidFill>
                  <a:srgbClr val="000000"/>
                </a:solidFill>
                <a:effectLst/>
                <a:latin typeface="+mj-lt"/>
              </a:rPr>
              <a:t> </a:t>
            </a:r>
            <a:r>
              <a:rPr lang="en-US" sz="1200" b="0" i="0" dirty="0" err="1">
                <a:solidFill>
                  <a:srgbClr val="000000"/>
                </a:solidFill>
                <a:effectLst/>
                <a:latin typeface="+mj-lt"/>
              </a:rPr>
              <a:t>các</a:t>
            </a:r>
            <a:r>
              <a:rPr lang="en-US" sz="1200" b="0" i="0" dirty="0">
                <a:solidFill>
                  <a:srgbClr val="000000"/>
                </a:solidFill>
                <a:effectLst/>
                <a:latin typeface="+mj-lt"/>
              </a:rPr>
              <a:t> </a:t>
            </a:r>
            <a:r>
              <a:rPr lang="en-US" sz="1200" b="0" i="0" dirty="0" err="1">
                <a:solidFill>
                  <a:srgbClr val="000000"/>
                </a:solidFill>
                <a:effectLst/>
                <a:latin typeface="+mj-lt"/>
              </a:rPr>
              <a:t>quan</a:t>
            </a:r>
            <a:r>
              <a:rPr lang="en-US" sz="1200" b="0" i="0" dirty="0">
                <a:solidFill>
                  <a:srgbClr val="000000"/>
                </a:solidFill>
                <a:effectLst/>
                <a:latin typeface="+mj-lt"/>
              </a:rPr>
              <a:t> </a:t>
            </a:r>
            <a:r>
              <a:rPr lang="en-US" sz="1200" b="0" i="0" dirty="0" err="1">
                <a:solidFill>
                  <a:srgbClr val="000000"/>
                </a:solidFill>
                <a:effectLst/>
                <a:latin typeface="+mj-lt"/>
              </a:rPr>
              <a:t>hệ</a:t>
            </a:r>
            <a:r>
              <a:rPr lang="en-US" sz="1200" b="0" i="0" dirty="0">
                <a:solidFill>
                  <a:srgbClr val="000000"/>
                </a:solidFill>
                <a:effectLst/>
                <a:latin typeface="+mj-lt"/>
              </a:rPr>
              <a:t> </a:t>
            </a:r>
            <a:r>
              <a:rPr lang="en-US" sz="1200" b="0" i="0" dirty="0" err="1">
                <a:solidFill>
                  <a:srgbClr val="000000"/>
                </a:solidFill>
                <a:effectLst/>
                <a:latin typeface="+mj-lt"/>
              </a:rPr>
              <a:t>kinh</a:t>
            </a:r>
            <a:r>
              <a:rPr lang="en-US" sz="1200" b="0" i="0" dirty="0">
                <a:solidFill>
                  <a:srgbClr val="000000"/>
                </a:solidFill>
                <a:effectLst/>
                <a:latin typeface="+mj-lt"/>
              </a:rPr>
              <a:t> </a:t>
            </a:r>
            <a:r>
              <a:rPr lang="en-US" sz="1200" b="0" i="0" dirty="0" err="1">
                <a:solidFill>
                  <a:srgbClr val="000000"/>
                </a:solidFill>
                <a:effectLst/>
                <a:latin typeface="+mj-lt"/>
              </a:rPr>
              <a:t>tế</a:t>
            </a:r>
            <a:r>
              <a:rPr lang="en-US" sz="1200" b="0" i="0" dirty="0">
                <a:solidFill>
                  <a:srgbClr val="000000"/>
                </a:solidFill>
                <a:effectLst/>
                <a:latin typeface="+mj-lt"/>
              </a:rPr>
              <a:t> </a:t>
            </a:r>
            <a:r>
              <a:rPr lang="en-US" sz="1200" b="0" i="0" dirty="0" err="1">
                <a:solidFill>
                  <a:srgbClr val="000000"/>
                </a:solidFill>
                <a:effectLst/>
                <a:latin typeface="+mj-lt"/>
              </a:rPr>
              <a:t>đối</a:t>
            </a:r>
            <a:r>
              <a:rPr lang="en-US" sz="1200" b="0" i="0" dirty="0">
                <a:solidFill>
                  <a:srgbClr val="000000"/>
                </a:solidFill>
                <a:effectLst/>
                <a:latin typeface="+mj-lt"/>
              </a:rPr>
              <a:t> </a:t>
            </a:r>
            <a:r>
              <a:rPr lang="en-US" sz="1200" b="0" i="0" dirty="0" err="1">
                <a:solidFill>
                  <a:srgbClr val="000000"/>
                </a:solidFill>
                <a:effectLst/>
                <a:latin typeface="+mj-lt"/>
              </a:rPr>
              <a:t>ngoại</a:t>
            </a:r>
            <a:r>
              <a:rPr lang="en-US" sz="1200" b="0" i="0" dirty="0">
                <a:solidFill>
                  <a:srgbClr val="000000"/>
                </a:solidFill>
                <a:effectLst/>
                <a:latin typeface="+mj-lt"/>
              </a:rPr>
              <a:t>, </a:t>
            </a:r>
            <a:r>
              <a:rPr lang="en-US" sz="1200" b="0" i="0" dirty="0" err="1">
                <a:solidFill>
                  <a:srgbClr val="000000"/>
                </a:solidFill>
                <a:effectLst/>
                <a:latin typeface="+mj-lt"/>
              </a:rPr>
              <a:t>hệ</a:t>
            </a:r>
            <a:r>
              <a:rPr lang="en-US" sz="1200" b="0" i="0" dirty="0">
                <a:solidFill>
                  <a:srgbClr val="000000"/>
                </a:solidFill>
                <a:effectLst/>
                <a:latin typeface="+mj-lt"/>
              </a:rPr>
              <a:t> </a:t>
            </a:r>
            <a:r>
              <a:rPr lang="en-US" sz="1200" b="0" i="0" dirty="0" err="1">
                <a:solidFill>
                  <a:srgbClr val="000000"/>
                </a:solidFill>
                <a:effectLst/>
                <a:latin typeface="+mj-lt"/>
              </a:rPr>
              <a:t>thống</a:t>
            </a:r>
            <a:r>
              <a:rPr lang="en-US" sz="1200" b="0" i="0" dirty="0">
                <a:solidFill>
                  <a:srgbClr val="000000"/>
                </a:solidFill>
                <a:effectLst/>
                <a:latin typeface="+mj-lt"/>
              </a:rPr>
              <a:t> </a:t>
            </a:r>
            <a:r>
              <a:rPr lang="en-US" sz="1200" b="0" i="0" dirty="0" err="1">
                <a:solidFill>
                  <a:srgbClr val="000000"/>
                </a:solidFill>
                <a:effectLst/>
                <a:latin typeface="+mj-lt"/>
              </a:rPr>
              <a:t>tài</a:t>
            </a:r>
            <a:r>
              <a:rPr lang="en-US" sz="1200" b="0" i="0" dirty="0">
                <a:solidFill>
                  <a:srgbClr val="000000"/>
                </a:solidFill>
                <a:effectLst/>
                <a:latin typeface="+mj-lt"/>
              </a:rPr>
              <a:t> </a:t>
            </a:r>
            <a:r>
              <a:rPr lang="en-US" sz="1200" b="0" i="0" dirty="0" err="1">
                <a:solidFill>
                  <a:srgbClr val="000000"/>
                </a:solidFill>
                <a:effectLst/>
                <a:latin typeface="+mj-lt"/>
              </a:rPr>
              <a:t>chính</a:t>
            </a:r>
            <a:r>
              <a:rPr lang="en-US" sz="1200" dirty="0">
                <a:solidFill>
                  <a:srgbClr val="000000"/>
                </a:solidFill>
                <a:latin typeface="+mj-lt"/>
              </a:rPr>
              <a:t>- </a:t>
            </a:r>
            <a:r>
              <a:rPr lang="en-US" sz="1200" dirty="0" err="1">
                <a:solidFill>
                  <a:srgbClr val="000000"/>
                </a:solidFill>
                <a:latin typeface="+mj-lt"/>
              </a:rPr>
              <a:t>tiền</a:t>
            </a:r>
            <a:r>
              <a:rPr lang="en-US" sz="1200" dirty="0">
                <a:solidFill>
                  <a:srgbClr val="000000"/>
                </a:solidFill>
                <a:latin typeface="+mj-lt"/>
              </a:rPr>
              <a:t> </a:t>
            </a:r>
            <a:r>
              <a:rPr lang="en-US" sz="1200" dirty="0" err="1">
                <a:solidFill>
                  <a:srgbClr val="000000"/>
                </a:solidFill>
                <a:latin typeface="+mj-lt"/>
              </a:rPr>
              <a:t>tệ</a:t>
            </a:r>
            <a:r>
              <a:rPr lang="en-US" sz="1200" dirty="0">
                <a:solidFill>
                  <a:srgbClr val="000000"/>
                </a:solidFill>
                <a:latin typeface="+mj-lt"/>
              </a:rPr>
              <a:t> </a:t>
            </a:r>
            <a:r>
              <a:rPr lang="en-US" sz="1200" dirty="0" err="1">
                <a:solidFill>
                  <a:srgbClr val="000000"/>
                </a:solidFill>
                <a:latin typeface="+mj-lt"/>
              </a:rPr>
              <a:t>quốc</a:t>
            </a:r>
            <a:r>
              <a:rPr lang="en-US" sz="1200" dirty="0">
                <a:solidFill>
                  <a:srgbClr val="000000"/>
                </a:solidFill>
                <a:latin typeface="+mj-lt"/>
              </a:rPr>
              <a:t> </a:t>
            </a:r>
            <a:r>
              <a:rPr lang="en-US" sz="1200" dirty="0" err="1">
                <a:solidFill>
                  <a:srgbClr val="000000"/>
                </a:solidFill>
                <a:latin typeface="+mj-lt"/>
              </a:rPr>
              <a:t>tế</a:t>
            </a:r>
            <a:r>
              <a:rPr lang="en-US" sz="1200" dirty="0">
                <a:solidFill>
                  <a:srgbClr val="000000"/>
                </a:solidFill>
                <a:latin typeface="+mj-lt"/>
              </a:rPr>
              <a:t>.</a:t>
            </a:r>
            <a:r>
              <a:rPr lang="vi-VN" sz="1200" b="0" i="0" dirty="0">
                <a:solidFill>
                  <a:srgbClr val="000000"/>
                </a:solidFill>
                <a:effectLst/>
                <a:latin typeface="+mj-lt"/>
              </a:rPr>
              <a:t/>
            </a:r>
            <a:br>
              <a:rPr lang="vi-VN" sz="1200" b="0" i="0" dirty="0">
                <a:solidFill>
                  <a:srgbClr val="000000"/>
                </a:solidFill>
                <a:effectLst/>
                <a:latin typeface="+mj-lt"/>
              </a:rPr>
            </a:br>
            <a:r>
              <a:rPr lang="vi-VN" b="0" i="0" dirty="0">
                <a:solidFill>
                  <a:srgbClr val="000000"/>
                </a:solidFill>
                <a:effectLst/>
                <a:latin typeface="OpenSans"/>
              </a:rPr>
              <a:t/>
            </a:r>
            <a:br>
              <a:rPr lang="vi-VN" b="0" i="0" dirty="0">
                <a:solidFill>
                  <a:srgbClr val="000000"/>
                </a:solidFill>
                <a:effectLst/>
                <a:latin typeface="OpenSans"/>
              </a:rPr>
            </a:br>
            <a:endParaRPr lang="en-US"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9" name="Google Shape;304;p43">
            <a:extLst>
              <a:ext uri="{FF2B5EF4-FFF2-40B4-BE49-F238E27FC236}">
                <a16:creationId xmlns="" xmlns:a16="http://schemas.microsoft.com/office/drawing/2014/main" id="{E2381661-ABCE-429C-BF0E-2AF5ABD48D1B}"/>
              </a:ext>
            </a:extLst>
          </p:cNvPr>
          <p:cNvCxnSpPr>
            <a:cxnSpLocks/>
          </p:cNvCxnSpPr>
          <p:nvPr/>
        </p:nvCxnSpPr>
        <p:spPr>
          <a:xfrm>
            <a:off x="6348194" y="2689412"/>
            <a:ext cx="0" cy="2057400"/>
          </a:xfrm>
          <a:prstGeom prst="straightConnector1">
            <a:avLst/>
          </a:prstGeom>
          <a:noFill/>
          <a:ln w="9525" cap="flat" cmpd="sng">
            <a:solidFill>
              <a:srgbClr val="595959"/>
            </a:solidFill>
            <a:prstDash val="solid"/>
            <a:round/>
            <a:headEnd type="none" w="med" len="med"/>
            <a:tailEnd type="none" w="med" len="med"/>
          </a:ln>
        </p:spPr>
      </p:cxnSp>
      <p:cxnSp>
        <p:nvCxnSpPr>
          <p:cNvPr id="25" name="Google Shape;304;p43">
            <a:extLst>
              <a:ext uri="{FF2B5EF4-FFF2-40B4-BE49-F238E27FC236}">
                <a16:creationId xmlns="" xmlns:a16="http://schemas.microsoft.com/office/drawing/2014/main" id="{E4FC4BF6-BC08-4967-818B-3C9CB380ECC2}"/>
              </a:ext>
            </a:extLst>
          </p:cNvPr>
          <p:cNvCxnSpPr>
            <a:cxnSpLocks/>
          </p:cNvCxnSpPr>
          <p:nvPr/>
        </p:nvCxnSpPr>
        <p:spPr>
          <a:xfrm>
            <a:off x="7604305" y="2689412"/>
            <a:ext cx="0" cy="2057400"/>
          </a:xfrm>
          <a:prstGeom prst="straightConnector1">
            <a:avLst/>
          </a:prstGeom>
          <a:noFill/>
          <a:ln w="9525" cap="flat" cmpd="sng">
            <a:solidFill>
              <a:srgbClr val="595959"/>
            </a:solidFill>
            <a:prstDash val="solid"/>
            <a:round/>
            <a:headEnd type="none" w="med" len="med"/>
            <a:tailEnd type="none" w="med" len="med"/>
          </a:ln>
        </p:spPr>
      </p:cxnSp>
      <p:cxnSp>
        <p:nvCxnSpPr>
          <p:cNvPr id="27" name="Straight Arrow Connector 26">
            <a:extLst>
              <a:ext uri="{FF2B5EF4-FFF2-40B4-BE49-F238E27FC236}">
                <a16:creationId xmlns="" xmlns:a16="http://schemas.microsoft.com/office/drawing/2014/main" id="{2470D31B-BC14-4DFC-82C1-6EE043B7E7BD}"/>
              </a:ext>
            </a:extLst>
          </p:cNvPr>
          <p:cNvCxnSpPr>
            <a:stCxn id="5" idx="2"/>
          </p:cNvCxnSpPr>
          <p:nvPr/>
        </p:nvCxnSpPr>
        <p:spPr>
          <a:xfrm flipH="1">
            <a:off x="1559859" y="1553135"/>
            <a:ext cx="4191852" cy="8807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 xmlns:a16="http://schemas.microsoft.com/office/drawing/2014/main" id="{68CD5372-EE11-4749-B5F6-7044CE40C3ED}"/>
              </a:ext>
            </a:extLst>
          </p:cNvPr>
          <p:cNvCxnSpPr>
            <a:endCxn id="9" idx="0"/>
          </p:cNvCxnSpPr>
          <p:nvPr/>
        </p:nvCxnSpPr>
        <p:spPr>
          <a:xfrm flipH="1">
            <a:off x="3938026" y="1553135"/>
            <a:ext cx="1813685" cy="10186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 xmlns:a16="http://schemas.microsoft.com/office/drawing/2014/main" id="{E002077C-B509-4648-B0E6-F670EBD67D33}"/>
              </a:ext>
            </a:extLst>
          </p:cNvPr>
          <p:cNvCxnSpPr>
            <a:endCxn id="14" idx="0"/>
          </p:cNvCxnSpPr>
          <p:nvPr/>
        </p:nvCxnSpPr>
        <p:spPr>
          <a:xfrm>
            <a:off x="5751711" y="1553134"/>
            <a:ext cx="53914" cy="1018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 xmlns:a16="http://schemas.microsoft.com/office/drawing/2014/main" id="{AE8B4C0E-F1C8-4B52-B1E0-7009AEF64186}"/>
              </a:ext>
            </a:extLst>
          </p:cNvPr>
          <p:cNvCxnSpPr>
            <a:cxnSpLocks/>
            <a:endCxn id="17" idx="0"/>
          </p:cNvCxnSpPr>
          <p:nvPr/>
        </p:nvCxnSpPr>
        <p:spPr>
          <a:xfrm>
            <a:off x="5751711" y="1553135"/>
            <a:ext cx="1166659" cy="10186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 xmlns:a16="http://schemas.microsoft.com/office/drawing/2014/main" id="{0178F1AA-A140-4D21-B57F-53887E253FEA}"/>
              </a:ext>
            </a:extLst>
          </p:cNvPr>
          <p:cNvCxnSpPr>
            <a:endCxn id="18" idx="0"/>
          </p:cNvCxnSpPr>
          <p:nvPr/>
        </p:nvCxnSpPr>
        <p:spPr>
          <a:xfrm>
            <a:off x="5751711" y="1553135"/>
            <a:ext cx="2520361" cy="10186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34436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lvl="0"/>
            <a:r>
              <a:rPr lang="en-US" dirty="0" err="1">
                <a:latin typeface="+mj-lt"/>
              </a:rPr>
              <a:t>Những</a:t>
            </a:r>
            <a:r>
              <a:rPr lang="en-US" dirty="0">
                <a:latin typeface="+mj-lt"/>
              </a:rPr>
              <a:t> </a:t>
            </a:r>
            <a:r>
              <a:rPr lang="en-US" dirty="0" err="1">
                <a:latin typeface="+mj-lt"/>
              </a:rPr>
              <a:t>nét</a:t>
            </a:r>
            <a:r>
              <a:rPr lang="en-US" dirty="0">
                <a:latin typeface="+mj-lt"/>
              </a:rPr>
              <a:t> mới </a:t>
            </a:r>
            <a:r>
              <a:rPr lang="en-US" dirty="0" err="1">
                <a:latin typeface="+mj-lt"/>
              </a:rPr>
              <a:t>trong</a:t>
            </a:r>
            <a:r>
              <a:rPr lang="en-US" dirty="0">
                <a:latin typeface="+mj-lt"/>
              </a:rPr>
              <a:t> </a:t>
            </a:r>
            <a:r>
              <a:rPr lang="en-US" dirty="0" err="1">
                <a:latin typeface="+mj-lt"/>
              </a:rPr>
              <a:t>sự</a:t>
            </a:r>
            <a:r>
              <a:rPr lang="en-US" dirty="0">
                <a:latin typeface="+mj-lt"/>
              </a:rPr>
              <a:t> phát </a:t>
            </a:r>
            <a:r>
              <a:rPr lang="en-US" dirty="0" err="1">
                <a:latin typeface="+mj-lt"/>
              </a:rPr>
              <a:t>triển</a:t>
            </a:r>
            <a:r>
              <a:rPr lang="en-US" dirty="0">
                <a:latin typeface="+mj-lt"/>
              </a:rPr>
              <a:t> </a:t>
            </a:r>
            <a:r>
              <a:rPr lang="en-US" dirty="0" err="1">
                <a:latin typeface="+mj-lt"/>
              </a:rPr>
              <a:t>của</a:t>
            </a:r>
            <a:r>
              <a:rPr lang="en-US" dirty="0">
                <a:latin typeface="+mj-lt"/>
              </a:rPr>
              <a:t> CNTB </a:t>
            </a:r>
            <a:r>
              <a:rPr lang="en-US" dirty="0" err="1">
                <a:latin typeface="+mj-lt"/>
              </a:rPr>
              <a:t>hiện</a:t>
            </a:r>
            <a:r>
              <a:rPr lang="en-US" dirty="0">
                <a:latin typeface="+mj-lt"/>
              </a:rPr>
              <a:t> </a:t>
            </a:r>
            <a:r>
              <a:rPr lang="en-US" dirty="0" err="1">
                <a:latin typeface="+mj-lt"/>
              </a:rPr>
              <a:t>đại</a:t>
            </a:r>
            <a:endParaRPr lang="en-US" dirty="0">
              <a:solidFill>
                <a:schemeClr val="tx1"/>
              </a:solidFill>
              <a:latin typeface="+mj-lt"/>
            </a:endParaRPr>
          </a:p>
        </p:txBody>
      </p:sp>
      <p:sp>
        <p:nvSpPr>
          <p:cNvPr id="192" name="Google Shape;192;p36"/>
          <p:cNvSpPr txBox="1">
            <a:spLocks noGrp="1"/>
          </p:cNvSpPr>
          <p:nvPr>
            <p:ph type="title" idx="2"/>
          </p:nvPr>
        </p:nvSpPr>
        <p:spPr>
          <a:xfrm flipH="1">
            <a:off x="1147575" y="2036175"/>
            <a:ext cx="1727239" cy="38471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latin typeface="+mj-lt"/>
              </a:rPr>
              <a:t>03</a:t>
            </a:r>
            <a:endParaRPr dirty="0">
              <a:latin typeface="+mj-lt"/>
            </a:endParaRPr>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cxnSp>
        <p:nvCxnSpPr>
          <p:cNvPr id="194" name="Google Shape;194;p36"/>
          <p:cNvCxnSpPr/>
          <p:nvPr/>
        </p:nvCxnSpPr>
        <p:spPr>
          <a:xfrm>
            <a:off x="0" y="4377766"/>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886583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58C884B6-F2E4-4127-ACFA-FCE3120FFF7E}"/>
              </a:ext>
            </a:extLst>
          </p:cNvPr>
          <p:cNvSpPr>
            <a:spLocks noGrp="1"/>
          </p:cNvSpPr>
          <p:nvPr>
            <p:ph type="body" idx="1"/>
          </p:nvPr>
        </p:nvSpPr>
        <p:spPr/>
        <p:txBody>
          <a:bodyPr/>
          <a:lstStyle/>
          <a:p>
            <a:r>
              <a:rPr lang="vi-VN" sz="1400" dirty="0">
                <a:latin typeface="+mn-lt"/>
              </a:rPr>
              <a:t>Thời gian bắt đầu : Cuối Thế Kỉ XX.</a:t>
            </a:r>
          </a:p>
          <a:p>
            <a:r>
              <a:rPr lang="vi-VN" sz="1400" dirty="0">
                <a:latin typeface="+mn-lt"/>
              </a:rPr>
              <a:t>Nguyên Nhân :</a:t>
            </a:r>
          </a:p>
          <a:p>
            <a:pPr lvl="1"/>
            <a:r>
              <a:rPr lang="vi-VN" sz="1400" dirty="0">
                <a:latin typeface="+mn-lt"/>
              </a:rPr>
              <a:t>Cách MạngKhoa Học Công Nghệ.</a:t>
            </a:r>
          </a:p>
          <a:p>
            <a:pPr lvl="1"/>
            <a:r>
              <a:rPr lang="vi-VN" sz="1400" dirty="0">
                <a:latin typeface="+mn-lt"/>
              </a:rPr>
              <a:t>Quan Hệ Sản Xuất Tư Bản Chủ Nghĩa Biến Đổi.</a:t>
            </a:r>
          </a:p>
          <a:p>
            <a:r>
              <a:rPr lang="vi-VN" sz="1400" dirty="0">
                <a:latin typeface="+mn-lt"/>
              </a:rPr>
              <a:t>Nảy sinh những biểu hiện mới trong TBCN.</a:t>
            </a:r>
            <a:endParaRPr lang="en-US" sz="1400" dirty="0">
              <a:latin typeface="+mn-lt"/>
            </a:endParaRPr>
          </a:p>
        </p:txBody>
      </p:sp>
      <p:sp>
        <p:nvSpPr>
          <p:cNvPr id="3" name="Title 2">
            <a:extLst>
              <a:ext uri="{FF2B5EF4-FFF2-40B4-BE49-F238E27FC236}">
                <a16:creationId xmlns="" xmlns:a16="http://schemas.microsoft.com/office/drawing/2014/main" id="{6692E2E5-95DE-4AAA-A4AD-C26F0AA63F90}"/>
              </a:ext>
            </a:extLst>
          </p:cNvPr>
          <p:cNvSpPr>
            <a:spLocks noGrp="1"/>
          </p:cNvSpPr>
          <p:nvPr>
            <p:ph type="ctrTitle"/>
          </p:nvPr>
        </p:nvSpPr>
        <p:spPr>
          <a:xfrm>
            <a:off x="1964850" y="198000"/>
            <a:ext cx="5214300" cy="946200"/>
          </a:xfrm>
        </p:spPr>
        <p:txBody>
          <a:bodyPr/>
          <a:lstStyle/>
          <a:p>
            <a:r>
              <a:rPr lang="vi-VN" dirty="0">
                <a:latin typeface="+mn-lt"/>
              </a:rPr>
              <a:t>Chủ Nghĩa Tư Bản Ngày Nay.</a:t>
            </a:r>
            <a:endParaRPr lang="en-US" dirty="0">
              <a:latin typeface="+mn-lt"/>
            </a:endParaRPr>
          </a:p>
        </p:txBody>
      </p:sp>
      <p:pic>
        <p:nvPicPr>
          <p:cNvPr id="2052" name="Picture 4" descr="Chủ nghĩa tư bản hiện đại - thay đổi bản chất hay là sự ngộ nhận?">
            <a:extLst>
              <a:ext uri="{FF2B5EF4-FFF2-40B4-BE49-F238E27FC236}">
                <a16:creationId xmlns="" xmlns:a16="http://schemas.microsoft.com/office/drawing/2014/main" id="{F605E71E-6667-47A1-97CA-3FFAA7AF9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7512" y="1144200"/>
            <a:ext cx="2585838" cy="2299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587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508727" y="867972"/>
            <a:ext cx="6213764" cy="523220"/>
          </a:xfrm>
          <a:prstGeom prst="rect">
            <a:avLst/>
          </a:prstGeom>
          <a:noFill/>
        </p:spPr>
        <p:txBody>
          <a:bodyPr wrap="square" rtlCol="0">
            <a:spAutoFit/>
          </a:bodyPr>
          <a:lstStyle/>
          <a:p>
            <a:r>
              <a:rPr lang="en-US" dirty="0" err="1" smtClean="0">
                <a:latin typeface="+mj-lt"/>
              </a:rPr>
              <a:t>C.Mác</a:t>
            </a:r>
            <a:r>
              <a:rPr lang="en-US" dirty="0" smtClean="0">
                <a:latin typeface="+mj-lt"/>
              </a:rPr>
              <a:t> </a:t>
            </a:r>
            <a:r>
              <a:rPr lang="vi-VN" dirty="0" smtClean="0">
                <a:latin typeface="+mj-lt"/>
              </a:rPr>
              <a:t>đã </a:t>
            </a:r>
            <a:r>
              <a:rPr lang="vi-VN" dirty="0">
                <a:latin typeface="+mj-lt"/>
              </a:rPr>
              <a:t>đưa ra dự đoán: </a:t>
            </a:r>
            <a:r>
              <a:rPr lang="en-US" dirty="0" smtClean="0">
                <a:latin typeface="+mj-lt"/>
              </a:rPr>
              <a:t>Đ</a:t>
            </a:r>
            <a:r>
              <a:rPr lang="vi-VN" dirty="0" smtClean="0">
                <a:latin typeface="+mj-lt"/>
              </a:rPr>
              <a:t>ến </a:t>
            </a:r>
            <a:r>
              <a:rPr lang="vi-VN" dirty="0">
                <a:latin typeface="+mj-lt"/>
              </a:rPr>
              <a:t>một trình độ phát triển nào đó thì “</a:t>
            </a:r>
            <a:r>
              <a:rPr lang="vi-VN" b="1" dirty="0">
                <a:latin typeface="+mj-lt"/>
              </a:rPr>
              <a:t>tri thức xã hội phổ biến</a:t>
            </a:r>
            <a:r>
              <a:rPr lang="vi-VN" dirty="0">
                <a:latin typeface="+mj-lt"/>
              </a:rPr>
              <a:t>” (khoa học) biến thành “</a:t>
            </a:r>
            <a:r>
              <a:rPr lang="vi-VN" b="1" dirty="0">
                <a:latin typeface="+mj-lt"/>
              </a:rPr>
              <a:t>lực lượng sản xuất</a:t>
            </a:r>
            <a:r>
              <a:rPr lang="vi-VN" dirty="0">
                <a:latin typeface="+mj-lt"/>
              </a:rPr>
              <a:t> trực tiếp”</a:t>
            </a:r>
            <a:endParaRPr lang="en-US" dirty="0">
              <a:latin typeface="+mj-lt"/>
            </a:endParaRPr>
          </a:p>
        </p:txBody>
      </p:sp>
      <p:cxnSp>
        <p:nvCxnSpPr>
          <p:cNvPr id="18" name="Straight Arrow Connector 17"/>
          <p:cNvCxnSpPr/>
          <p:nvPr/>
        </p:nvCxnSpPr>
        <p:spPr>
          <a:xfrm flipH="1">
            <a:off x="5585791" y="1409350"/>
            <a:ext cx="479449" cy="489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4403035" y="2037522"/>
            <a:ext cx="1898374" cy="954107"/>
          </a:xfrm>
          <a:prstGeom prst="rect">
            <a:avLst/>
          </a:prstGeom>
          <a:noFill/>
        </p:spPr>
        <p:txBody>
          <a:bodyPr wrap="square" rtlCol="0">
            <a:spAutoFit/>
          </a:bodyPr>
          <a:lstStyle/>
          <a:p>
            <a:r>
              <a:rPr lang="en-US" b="1" dirty="0" err="1" smtClean="0">
                <a:latin typeface="Exo 2" panose="020B0604020202020204" charset="0"/>
              </a:rPr>
              <a:t>Tư</a:t>
            </a:r>
            <a:r>
              <a:rPr lang="en-US" b="1" dirty="0" smtClean="0">
                <a:latin typeface="Exo 2" panose="020B0604020202020204" charset="0"/>
              </a:rPr>
              <a:t> </a:t>
            </a:r>
            <a:r>
              <a:rPr lang="en-US" b="1" dirty="0" err="1" smtClean="0">
                <a:latin typeface="Exo 2" panose="020B0604020202020204" charset="0"/>
              </a:rPr>
              <a:t>liệu</a:t>
            </a:r>
            <a:r>
              <a:rPr lang="en-US" b="1" dirty="0" smtClean="0">
                <a:latin typeface="Exo 2" panose="020B0604020202020204" charset="0"/>
              </a:rPr>
              <a:t> </a:t>
            </a:r>
            <a:r>
              <a:rPr lang="en-US" b="1" dirty="0" err="1" smtClean="0">
                <a:latin typeface="Exo 2" panose="020B0604020202020204" charset="0"/>
              </a:rPr>
              <a:t>sản</a:t>
            </a:r>
            <a:r>
              <a:rPr lang="en-US" b="1" dirty="0" smtClean="0">
                <a:latin typeface="Exo 2" panose="020B0604020202020204" charset="0"/>
              </a:rPr>
              <a:t> </a:t>
            </a:r>
            <a:r>
              <a:rPr lang="en-US" b="1" dirty="0" err="1" smtClean="0">
                <a:latin typeface="Exo 2" panose="020B0604020202020204" charset="0"/>
              </a:rPr>
              <a:t>xuất</a:t>
            </a:r>
            <a:r>
              <a:rPr lang="en-US" b="1" dirty="0" smtClean="0">
                <a:latin typeface="Exo 2" panose="020B0604020202020204" charset="0"/>
              </a:rPr>
              <a:t> </a:t>
            </a:r>
            <a:r>
              <a:rPr lang="en-US" dirty="0" smtClean="0">
                <a:latin typeface="Exo 2" panose="020B0604020202020204" charset="0"/>
              </a:rPr>
              <a:t>(công </a:t>
            </a:r>
            <a:r>
              <a:rPr lang="en-US" dirty="0" err="1" smtClean="0">
                <a:latin typeface="Exo 2" panose="020B0604020202020204" charset="0"/>
              </a:rPr>
              <a:t>cụ</a:t>
            </a:r>
            <a:r>
              <a:rPr lang="en-US" dirty="0" smtClean="0">
                <a:latin typeface="Exo 2" panose="020B0604020202020204" charset="0"/>
              </a:rPr>
              <a:t>, con </a:t>
            </a:r>
            <a:r>
              <a:rPr lang="en-US" dirty="0" err="1" smtClean="0">
                <a:latin typeface="Exo 2" panose="020B0604020202020204" charset="0"/>
              </a:rPr>
              <a:t>người</a:t>
            </a:r>
            <a:r>
              <a:rPr lang="en-US" dirty="0" smtClean="0">
                <a:latin typeface="Exo 2" panose="020B0604020202020204" charset="0"/>
              </a:rPr>
              <a:t> </a:t>
            </a:r>
            <a:r>
              <a:rPr lang="en-US" dirty="0" err="1" smtClean="0">
                <a:latin typeface="Exo 2" panose="020B0604020202020204" charset="0"/>
              </a:rPr>
              <a:t>và</a:t>
            </a:r>
            <a:r>
              <a:rPr lang="en-US" dirty="0" smtClean="0">
                <a:latin typeface="Exo 2" panose="020B0604020202020204" charset="0"/>
              </a:rPr>
              <a:t> </a:t>
            </a:r>
            <a:r>
              <a:rPr lang="en-US" dirty="0" err="1" smtClean="0">
                <a:latin typeface="Exo 2" panose="020B0604020202020204" charset="0"/>
              </a:rPr>
              <a:t>đối</a:t>
            </a:r>
            <a:r>
              <a:rPr lang="en-US" dirty="0" smtClean="0">
                <a:latin typeface="Exo 2" panose="020B0604020202020204" charset="0"/>
              </a:rPr>
              <a:t> </a:t>
            </a:r>
            <a:r>
              <a:rPr lang="en-US" dirty="0" err="1" smtClean="0">
                <a:latin typeface="Exo 2" panose="020B0604020202020204" charset="0"/>
              </a:rPr>
              <a:t>tượng</a:t>
            </a:r>
            <a:r>
              <a:rPr lang="en-US" dirty="0" smtClean="0">
                <a:latin typeface="Exo 2" panose="020B0604020202020204" charset="0"/>
              </a:rPr>
              <a:t> </a:t>
            </a:r>
            <a:r>
              <a:rPr lang="en-US" dirty="0" err="1" smtClean="0">
                <a:latin typeface="Exo 2" panose="020B0604020202020204" charset="0"/>
              </a:rPr>
              <a:t>lao</a:t>
            </a:r>
            <a:r>
              <a:rPr lang="en-US" dirty="0" smtClean="0">
                <a:latin typeface="Exo 2" panose="020B0604020202020204" charset="0"/>
              </a:rPr>
              <a:t> </a:t>
            </a:r>
            <a:r>
              <a:rPr lang="en-US" dirty="0" err="1" smtClean="0">
                <a:latin typeface="Exo 2" panose="020B0604020202020204" charset="0"/>
              </a:rPr>
              <a:t>động</a:t>
            </a:r>
            <a:r>
              <a:rPr lang="en-US" dirty="0" smtClean="0">
                <a:latin typeface="Exo 2" panose="020B0604020202020204" charset="0"/>
              </a:rPr>
              <a:t>)</a:t>
            </a:r>
            <a:endParaRPr lang="en-US" dirty="0">
              <a:latin typeface="Exo 2" panose="020B0604020202020204" charset="0"/>
            </a:endParaRPr>
          </a:p>
        </p:txBody>
      </p:sp>
      <p:cxnSp>
        <p:nvCxnSpPr>
          <p:cNvPr id="24" name="Straight Arrow Connector 23"/>
          <p:cNvCxnSpPr/>
          <p:nvPr/>
        </p:nvCxnSpPr>
        <p:spPr>
          <a:xfrm>
            <a:off x="7013196" y="1409350"/>
            <a:ext cx="649874" cy="489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7205870" y="2037522"/>
            <a:ext cx="1610139" cy="307777"/>
          </a:xfrm>
          <a:prstGeom prst="rect">
            <a:avLst/>
          </a:prstGeom>
          <a:noFill/>
        </p:spPr>
        <p:txBody>
          <a:bodyPr wrap="square" rtlCol="0">
            <a:spAutoFit/>
          </a:bodyPr>
          <a:lstStyle/>
          <a:p>
            <a:r>
              <a:rPr lang="en-US" b="1" dirty="0" err="1" smtClean="0">
                <a:latin typeface="Exo 2" panose="020B0604020202020204" charset="0"/>
              </a:rPr>
              <a:t>Sức</a:t>
            </a:r>
            <a:r>
              <a:rPr lang="en-US" b="1" dirty="0" smtClean="0">
                <a:latin typeface="Exo 2" panose="020B0604020202020204" charset="0"/>
              </a:rPr>
              <a:t> </a:t>
            </a:r>
            <a:r>
              <a:rPr lang="en-US" b="1" dirty="0" err="1" smtClean="0">
                <a:latin typeface="Exo 2" panose="020B0604020202020204" charset="0"/>
              </a:rPr>
              <a:t>lao</a:t>
            </a:r>
            <a:r>
              <a:rPr lang="en-US" b="1" dirty="0" smtClean="0">
                <a:latin typeface="Exo 2" panose="020B0604020202020204" charset="0"/>
              </a:rPr>
              <a:t> </a:t>
            </a:r>
            <a:r>
              <a:rPr lang="en-US" b="1" dirty="0" err="1" smtClean="0">
                <a:latin typeface="Exo 2" panose="020B0604020202020204" charset="0"/>
              </a:rPr>
              <a:t>động</a:t>
            </a:r>
            <a:endParaRPr lang="en-US" b="1" dirty="0">
              <a:latin typeface="Exo 2" panose="020B0604020202020204" charset="0"/>
            </a:endParaRPr>
          </a:p>
        </p:txBody>
      </p:sp>
      <p:pic>
        <p:nvPicPr>
          <p:cNvPr id="1026" name="Picture 2" descr="Sự phát triển của điện thoại di động 1995 - 2012 / Dụng cụ | Những bài học  tốt nhất về phát triển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323" y="3032283"/>
            <a:ext cx="2695618" cy="201679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4"/>
          <a:stretch>
            <a:fillRect/>
          </a:stretch>
        </p:blipFill>
        <p:spPr>
          <a:xfrm>
            <a:off x="5615609" y="2991629"/>
            <a:ext cx="3528391" cy="2057449"/>
          </a:xfrm>
          <a:prstGeom prst="rect">
            <a:avLst/>
          </a:prstGeom>
        </p:spPr>
      </p:pic>
      <p:sp>
        <p:nvSpPr>
          <p:cNvPr id="4" name="TextBox 3"/>
          <p:cNvSpPr txBox="1"/>
          <p:nvPr/>
        </p:nvSpPr>
        <p:spPr>
          <a:xfrm>
            <a:off x="2067340" y="147466"/>
            <a:ext cx="6875324" cy="461665"/>
          </a:xfrm>
          <a:prstGeom prst="rect">
            <a:avLst/>
          </a:prstGeom>
          <a:noFill/>
        </p:spPr>
        <p:txBody>
          <a:bodyPr wrap="square" rtlCol="0">
            <a:spAutoFit/>
          </a:bodyPr>
          <a:lstStyle/>
          <a:p>
            <a:r>
              <a:rPr lang="en-US" sz="2400" b="1" dirty="0" err="1" smtClean="0">
                <a:solidFill>
                  <a:schemeClr val="tx1"/>
                </a:solidFill>
                <a:latin typeface="+mj-lt"/>
              </a:rPr>
              <a:t>Sự</a:t>
            </a:r>
            <a:r>
              <a:rPr lang="en-US" sz="2400" b="1" dirty="0" smtClean="0">
                <a:solidFill>
                  <a:schemeClr val="tx1"/>
                </a:solidFill>
                <a:latin typeface="+mj-lt"/>
              </a:rPr>
              <a:t> phát </a:t>
            </a:r>
            <a:r>
              <a:rPr lang="en-US" sz="2400" b="1" dirty="0" err="1" smtClean="0">
                <a:solidFill>
                  <a:schemeClr val="tx1"/>
                </a:solidFill>
                <a:latin typeface="+mj-lt"/>
              </a:rPr>
              <a:t>triển</a:t>
            </a:r>
            <a:r>
              <a:rPr lang="en-US" sz="2400" b="1" dirty="0" smtClean="0">
                <a:solidFill>
                  <a:schemeClr val="tx1"/>
                </a:solidFill>
                <a:latin typeface="+mj-lt"/>
              </a:rPr>
              <a:t> </a:t>
            </a:r>
            <a:r>
              <a:rPr lang="en-US" sz="2400" b="1" dirty="0" err="1" smtClean="0">
                <a:solidFill>
                  <a:schemeClr val="tx1"/>
                </a:solidFill>
                <a:latin typeface="+mj-lt"/>
              </a:rPr>
              <a:t>nhảy</a:t>
            </a:r>
            <a:r>
              <a:rPr lang="en-US" sz="2400" b="1" dirty="0" smtClean="0">
                <a:solidFill>
                  <a:schemeClr val="tx1"/>
                </a:solidFill>
                <a:latin typeface="+mj-lt"/>
              </a:rPr>
              <a:t> </a:t>
            </a:r>
            <a:r>
              <a:rPr lang="en-US" sz="2400" b="1" dirty="0" err="1" smtClean="0">
                <a:solidFill>
                  <a:schemeClr val="tx1"/>
                </a:solidFill>
                <a:latin typeface="+mj-lt"/>
              </a:rPr>
              <a:t>vọt</a:t>
            </a:r>
            <a:r>
              <a:rPr lang="en-US" sz="2400" b="1" dirty="0" smtClean="0">
                <a:solidFill>
                  <a:schemeClr val="tx1"/>
                </a:solidFill>
                <a:latin typeface="+mj-lt"/>
              </a:rPr>
              <a:t> về </a:t>
            </a:r>
            <a:r>
              <a:rPr lang="en-US" sz="2400" b="1" dirty="0" err="1" smtClean="0">
                <a:solidFill>
                  <a:schemeClr val="tx1"/>
                </a:solidFill>
                <a:latin typeface="+mj-lt"/>
              </a:rPr>
              <a:t>lực</a:t>
            </a:r>
            <a:r>
              <a:rPr lang="en-US" sz="2400" b="1" dirty="0" smtClean="0">
                <a:solidFill>
                  <a:schemeClr val="tx1"/>
                </a:solidFill>
                <a:latin typeface="+mj-lt"/>
              </a:rPr>
              <a:t> </a:t>
            </a:r>
            <a:r>
              <a:rPr lang="en-US" sz="2400" b="1" dirty="0" err="1" smtClean="0">
                <a:solidFill>
                  <a:schemeClr val="tx1"/>
                </a:solidFill>
                <a:latin typeface="+mj-lt"/>
              </a:rPr>
              <a:t>lượng</a:t>
            </a:r>
            <a:r>
              <a:rPr lang="en-US" sz="2400" b="1" dirty="0" smtClean="0">
                <a:solidFill>
                  <a:schemeClr val="tx1"/>
                </a:solidFill>
                <a:latin typeface="+mj-lt"/>
              </a:rPr>
              <a:t> </a:t>
            </a:r>
            <a:r>
              <a:rPr lang="en-US" sz="2400" b="1" dirty="0" err="1" smtClean="0">
                <a:solidFill>
                  <a:schemeClr val="tx1"/>
                </a:solidFill>
                <a:latin typeface="+mj-lt"/>
              </a:rPr>
              <a:t>sản</a:t>
            </a:r>
            <a:r>
              <a:rPr lang="en-US" sz="2400" b="1" dirty="0" smtClean="0">
                <a:solidFill>
                  <a:schemeClr val="tx1"/>
                </a:solidFill>
                <a:latin typeface="+mj-lt"/>
              </a:rPr>
              <a:t> </a:t>
            </a:r>
            <a:r>
              <a:rPr lang="en-US" sz="2400" b="1" dirty="0" err="1" smtClean="0">
                <a:solidFill>
                  <a:schemeClr val="tx1"/>
                </a:solidFill>
                <a:latin typeface="+mj-lt"/>
              </a:rPr>
              <a:t>suất</a:t>
            </a:r>
            <a:endParaRPr lang="en-US" sz="2400" b="1" dirty="0">
              <a:latin typeface="+mj-lt"/>
            </a:endParaRPr>
          </a:p>
        </p:txBody>
      </p:sp>
    </p:spTree>
    <p:extLst>
      <p:ext uri="{BB962C8B-B14F-4D97-AF65-F5344CB8AC3E}">
        <p14:creationId xmlns:p14="http://schemas.microsoft.com/office/powerpoint/2010/main" val="56797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4" name="Right Arrow 3"/>
          <p:cNvSpPr/>
          <p:nvPr/>
        </p:nvSpPr>
        <p:spPr>
          <a:xfrm>
            <a:off x="2524539" y="950772"/>
            <a:ext cx="735496" cy="4472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p:cNvSpPr txBox="1"/>
          <p:nvPr/>
        </p:nvSpPr>
        <p:spPr>
          <a:xfrm>
            <a:off x="3498575" y="805070"/>
            <a:ext cx="5327374" cy="738664"/>
          </a:xfrm>
          <a:prstGeom prst="rect">
            <a:avLst/>
          </a:prstGeom>
          <a:noFill/>
        </p:spPr>
        <p:txBody>
          <a:bodyPr wrap="square" rtlCol="0">
            <a:spAutoFit/>
          </a:bodyPr>
          <a:lstStyle/>
          <a:p>
            <a:r>
              <a:rPr lang="en-US" dirty="0" err="1" smtClean="0">
                <a:latin typeface="+mj-lt"/>
              </a:rPr>
              <a:t>Cách</a:t>
            </a:r>
            <a:r>
              <a:rPr lang="en-US" dirty="0" smtClean="0">
                <a:latin typeface="+mj-lt"/>
              </a:rPr>
              <a:t> </a:t>
            </a:r>
            <a:r>
              <a:rPr lang="en-US" dirty="0" err="1" smtClean="0">
                <a:latin typeface="+mj-lt"/>
              </a:rPr>
              <a:t>mạng</a:t>
            </a:r>
            <a:r>
              <a:rPr lang="en-US" dirty="0" smtClean="0">
                <a:latin typeface="+mj-lt"/>
              </a:rPr>
              <a:t> công </a:t>
            </a:r>
            <a:r>
              <a:rPr lang="en-US" dirty="0" err="1" smtClean="0">
                <a:latin typeface="+mj-lt"/>
              </a:rPr>
              <a:t>nghệ</a:t>
            </a:r>
            <a:r>
              <a:rPr lang="en-US" dirty="0" smtClean="0">
                <a:latin typeface="+mj-lt"/>
              </a:rPr>
              <a:t> </a:t>
            </a:r>
            <a:r>
              <a:rPr lang="en-US" dirty="0" err="1" smtClean="0">
                <a:latin typeface="+mj-lt"/>
              </a:rPr>
              <a:t>thông</a:t>
            </a:r>
            <a:r>
              <a:rPr lang="en-US" dirty="0" smtClean="0">
                <a:latin typeface="+mj-lt"/>
              </a:rPr>
              <a:t> tin </a:t>
            </a:r>
            <a:r>
              <a:rPr lang="en-US" dirty="0" err="1" smtClean="0">
                <a:latin typeface="+mj-lt"/>
              </a:rPr>
              <a:t>và</a:t>
            </a:r>
            <a:r>
              <a:rPr lang="en-US" dirty="0" smtClean="0">
                <a:latin typeface="+mj-lt"/>
              </a:rPr>
              <a:t> công </a:t>
            </a:r>
            <a:r>
              <a:rPr lang="en-US" dirty="0" err="1" smtClean="0">
                <a:latin typeface="+mj-lt"/>
              </a:rPr>
              <a:t>nghệ</a:t>
            </a:r>
            <a:r>
              <a:rPr lang="en-US" dirty="0" smtClean="0">
                <a:latin typeface="+mj-lt"/>
              </a:rPr>
              <a:t> </a:t>
            </a:r>
            <a:r>
              <a:rPr lang="en-US" dirty="0" err="1" smtClean="0">
                <a:latin typeface="+mj-lt"/>
              </a:rPr>
              <a:t>cao</a:t>
            </a:r>
            <a:r>
              <a:rPr lang="en-US" dirty="0" smtClean="0">
                <a:latin typeface="+mj-lt"/>
              </a:rPr>
              <a:t> phát </a:t>
            </a:r>
            <a:r>
              <a:rPr lang="en-US" dirty="0" err="1" smtClean="0">
                <a:latin typeface="+mj-lt"/>
              </a:rPr>
              <a:t>triển</a:t>
            </a:r>
            <a:r>
              <a:rPr lang="en-US" dirty="0" smtClean="0">
                <a:latin typeface="+mj-lt"/>
              </a:rPr>
              <a:t> </a:t>
            </a:r>
            <a:r>
              <a:rPr lang="en-US" dirty="0" err="1" smtClean="0">
                <a:latin typeface="+mj-lt"/>
              </a:rPr>
              <a:t>mạnh</a:t>
            </a:r>
            <a:r>
              <a:rPr lang="en-US" dirty="0" smtClean="0">
                <a:latin typeface="+mj-lt"/>
              </a:rPr>
              <a:t> </a:t>
            </a:r>
            <a:r>
              <a:rPr lang="en-US" dirty="0" err="1" smtClean="0">
                <a:latin typeface="+mj-lt"/>
              </a:rPr>
              <a:t>mẽ</a:t>
            </a:r>
            <a:r>
              <a:rPr lang="en-US" dirty="0" smtClean="0">
                <a:latin typeface="+mj-lt"/>
              </a:rPr>
              <a:t> </a:t>
            </a:r>
            <a:r>
              <a:rPr lang="en-US" dirty="0" err="1" smtClean="0">
                <a:latin typeface="+mj-lt"/>
              </a:rPr>
              <a:t>mở</a:t>
            </a:r>
            <a:r>
              <a:rPr lang="en-US" dirty="0" smtClean="0">
                <a:latin typeface="+mj-lt"/>
              </a:rPr>
              <a:t> </a:t>
            </a:r>
            <a:r>
              <a:rPr lang="en-US" dirty="0" err="1" smtClean="0">
                <a:latin typeface="+mj-lt"/>
              </a:rPr>
              <a:t>ra</a:t>
            </a:r>
            <a:r>
              <a:rPr lang="en-US" dirty="0" smtClean="0">
                <a:latin typeface="+mj-lt"/>
              </a:rPr>
              <a:t> không </a:t>
            </a:r>
            <a:r>
              <a:rPr lang="en-US" dirty="0" err="1" smtClean="0">
                <a:latin typeface="+mj-lt"/>
              </a:rPr>
              <a:t>gian</a:t>
            </a:r>
            <a:r>
              <a:rPr lang="en-US" dirty="0" smtClean="0">
                <a:latin typeface="+mj-lt"/>
              </a:rPr>
              <a:t> </a:t>
            </a:r>
            <a:r>
              <a:rPr lang="en-US" dirty="0" err="1" smtClean="0">
                <a:latin typeface="+mj-lt"/>
              </a:rPr>
              <a:t>rộng</a:t>
            </a:r>
            <a:r>
              <a:rPr lang="en-US" dirty="0" smtClean="0">
                <a:latin typeface="+mj-lt"/>
              </a:rPr>
              <a:t> </a:t>
            </a:r>
            <a:r>
              <a:rPr lang="en-US" dirty="0" err="1" smtClean="0">
                <a:latin typeface="+mj-lt"/>
              </a:rPr>
              <a:t>lớn</a:t>
            </a:r>
            <a:r>
              <a:rPr lang="en-US" dirty="0" smtClean="0">
                <a:latin typeface="+mj-lt"/>
              </a:rPr>
              <a:t> mới </a:t>
            </a:r>
            <a:r>
              <a:rPr lang="en-US" dirty="0" err="1" smtClean="0">
                <a:latin typeface="+mj-lt"/>
              </a:rPr>
              <a:t>cho</a:t>
            </a:r>
            <a:r>
              <a:rPr lang="en-US" dirty="0" smtClean="0">
                <a:latin typeface="+mj-lt"/>
              </a:rPr>
              <a:t> </a:t>
            </a:r>
            <a:r>
              <a:rPr lang="en-US" dirty="0" err="1" smtClean="0">
                <a:latin typeface="+mj-lt"/>
              </a:rPr>
              <a:t>sự</a:t>
            </a:r>
            <a:r>
              <a:rPr lang="en-US" dirty="0" smtClean="0">
                <a:latin typeface="+mj-lt"/>
              </a:rPr>
              <a:t> phát </a:t>
            </a:r>
            <a:r>
              <a:rPr lang="en-US" dirty="0" err="1" smtClean="0">
                <a:latin typeface="+mj-lt"/>
              </a:rPr>
              <a:t>triển</a:t>
            </a:r>
            <a:r>
              <a:rPr lang="en-US" dirty="0" smtClean="0">
                <a:latin typeface="+mj-lt"/>
              </a:rPr>
              <a:t> </a:t>
            </a:r>
            <a:r>
              <a:rPr lang="en-US" dirty="0" err="1" smtClean="0">
                <a:latin typeface="+mj-lt"/>
              </a:rPr>
              <a:t>của</a:t>
            </a:r>
            <a:r>
              <a:rPr lang="en-US" dirty="0" smtClean="0">
                <a:latin typeface="+mj-lt"/>
              </a:rPr>
              <a:t> </a:t>
            </a:r>
            <a:r>
              <a:rPr lang="en-US" dirty="0" err="1" smtClean="0">
                <a:latin typeface="+mj-lt"/>
              </a:rPr>
              <a:t>sức</a:t>
            </a:r>
            <a:r>
              <a:rPr lang="en-US" dirty="0" smtClean="0">
                <a:latin typeface="+mj-lt"/>
              </a:rPr>
              <a:t> </a:t>
            </a:r>
            <a:r>
              <a:rPr lang="en-US" dirty="0" err="1" smtClean="0">
                <a:latin typeface="+mj-lt"/>
              </a:rPr>
              <a:t>sản</a:t>
            </a:r>
            <a:r>
              <a:rPr lang="en-US" dirty="0" smtClean="0">
                <a:latin typeface="+mj-lt"/>
              </a:rPr>
              <a:t> </a:t>
            </a:r>
            <a:r>
              <a:rPr lang="en-US" dirty="0" err="1" smtClean="0">
                <a:latin typeface="+mj-lt"/>
              </a:rPr>
              <a:t>suất</a:t>
            </a:r>
            <a:endParaRPr lang="en-US" dirty="0">
              <a:latin typeface="+mj-lt"/>
            </a:endParaRPr>
          </a:p>
        </p:txBody>
      </p:sp>
      <p:sp>
        <p:nvSpPr>
          <p:cNvPr id="17" name="Right Arrow 16"/>
          <p:cNvSpPr/>
          <p:nvPr/>
        </p:nvSpPr>
        <p:spPr>
          <a:xfrm>
            <a:off x="2524539" y="2696818"/>
            <a:ext cx="735496" cy="4472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p:cNvSpPr txBox="1"/>
          <p:nvPr/>
        </p:nvSpPr>
        <p:spPr>
          <a:xfrm>
            <a:off x="3498575" y="2696818"/>
            <a:ext cx="5327374" cy="523220"/>
          </a:xfrm>
          <a:prstGeom prst="rect">
            <a:avLst/>
          </a:prstGeom>
          <a:noFill/>
        </p:spPr>
        <p:txBody>
          <a:bodyPr wrap="square" rtlCol="0">
            <a:spAutoFit/>
          </a:bodyPr>
          <a:lstStyle/>
          <a:p>
            <a:r>
              <a:rPr lang="en-US" dirty="0" err="1" smtClean="0">
                <a:latin typeface="+mj-lt"/>
              </a:rPr>
              <a:t>Giáo</a:t>
            </a:r>
            <a:r>
              <a:rPr lang="en-US" dirty="0" smtClean="0">
                <a:latin typeface="+mj-lt"/>
              </a:rPr>
              <a:t> </a:t>
            </a:r>
            <a:r>
              <a:rPr lang="en-US" dirty="0" err="1" smtClean="0">
                <a:latin typeface="+mj-lt"/>
              </a:rPr>
              <a:t>dục</a:t>
            </a:r>
            <a:r>
              <a:rPr lang="en-US" dirty="0" smtClean="0">
                <a:latin typeface="+mj-lt"/>
              </a:rPr>
              <a:t> </a:t>
            </a:r>
            <a:r>
              <a:rPr lang="en-US" dirty="0" err="1" smtClean="0">
                <a:latin typeface="+mj-lt"/>
              </a:rPr>
              <a:t>đào</a:t>
            </a:r>
            <a:r>
              <a:rPr lang="en-US" dirty="0" smtClean="0">
                <a:latin typeface="+mj-lt"/>
              </a:rPr>
              <a:t> </a:t>
            </a:r>
            <a:r>
              <a:rPr lang="en-US" dirty="0" err="1" smtClean="0">
                <a:latin typeface="+mj-lt"/>
              </a:rPr>
              <a:t>tạo</a:t>
            </a:r>
            <a:r>
              <a:rPr lang="en-US" dirty="0" smtClean="0">
                <a:latin typeface="+mj-lt"/>
              </a:rPr>
              <a:t> </a:t>
            </a:r>
            <a:r>
              <a:rPr lang="en-US" dirty="0" err="1" smtClean="0">
                <a:latin typeface="+mj-lt"/>
              </a:rPr>
              <a:t>được</a:t>
            </a:r>
            <a:r>
              <a:rPr lang="en-US" dirty="0" smtClean="0">
                <a:latin typeface="+mj-lt"/>
              </a:rPr>
              <a:t> </a:t>
            </a:r>
            <a:r>
              <a:rPr lang="en-US" dirty="0" err="1" smtClean="0">
                <a:latin typeface="+mj-lt"/>
              </a:rPr>
              <a:t>tăng</a:t>
            </a:r>
            <a:r>
              <a:rPr lang="en-US" dirty="0" smtClean="0">
                <a:latin typeface="+mj-lt"/>
              </a:rPr>
              <a:t> </a:t>
            </a:r>
            <a:r>
              <a:rPr lang="en-US" dirty="0" err="1" smtClean="0">
                <a:latin typeface="+mj-lt"/>
              </a:rPr>
              <a:t>cường</a:t>
            </a:r>
            <a:r>
              <a:rPr lang="en-US" dirty="0" smtClean="0">
                <a:latin typeface="+mj-lt"/>
              </a:rPr>
              <a:t> </a:t>
            </a:r>
            <a:r>
              <a:rPr lang="en-US" dirty="0" err="1" smtClean="0">
                <a:latin typeface="+mj-lt"/>
              </a:rPr>
              <a:t>làm</a:t>
            </a:r>
            <a:r>
              <a:rPr lang="en-US" dirty="0" smtClean="0">
                <a:latin typeface="+mj-lt"/>
              </a:rPr>
              <a:t> </a:t>
            </a:r>
            <a:r>
              <a:rPr lang="en-US" b="1" dirty="0" err="1" smtClean="0">
                <a:latin typeface="+mj-lt"/>
              </a:rPr>
              <a:t>tố</a:t>
            </a:r>
            <a:r>
              <a:rPr lang="en-US" b="1" dirty="0" smtClean="0">
                <a:latin typeface="+mj-lt"/>
              </a:rPr>
              <a:t> </a:t>
            </a:r>
            <a:r>
              <a:rPr lang="en-US" b="1" dirty="0" err="1" smtClean="0">
                <a:latin typeface="+mj-lt"/>
              </a:rPr>
              <a:t>chất</a:t>
            </a:r>
            <a:r>
              <a:rPr lang="en-US" b="1" dirty="0" smtClean="0">
                <a:latin typeface="+mj-lt"/>
              </a:rPr>
              <a:t> </a:t>
            </a:r>
            <a:r>
              <a:rPr lang="en-US" dirty="0" err="1" smtClean="0">
                <a:latin typeface="+mj-lt"/>
              </a:rPr>
              <a:t>của</a:t>
            </a:r>
            <a:r>
              <a:rPr lang="en-US" dirty="0" smtClean="0">
                <a:latin typeface="+mj-lt"/>
              </a:rPr>
              <a:t> </a:t>
            </a:r>
            <a:r>
              <a:rPr lang="en-US" dirty="0" err="1" smtClean="0">
                <a:latin typeface="+mj-lt"/>
              </a:rPr>
              <a:t>công</a:t>
            </a:r>
            <a:r>
              <a:rPr lang="en-US" dirty="0" smtClean="0">
                <a:latin typeface="+mj-lt"/>
              </a:rPr>
              <a:t> </a:t>
            </a:r>
            <a:r>
              <a:rPr lang="en-US" dirty="0" err="1" smtClean="0">
                <a:latin typeface="+mj-lt"/>
              </a:rPr>
              <a:t>nhân</a:t>
            </a:r>
            <a:r>
              <a:rPr lang="en-US" dirty="0" smtClean="0">
                <a:latin typeface="+mj-lt"/>
              </a:rPr>
              <a:t>, </a:t>
            </a:r>
            <a:r>
              <a:rPr lang="en-US" dirty="0" err="1" smtClean="0">
                <a:latin typeface="+mj-lt"/>
              </a:rPr>
              <a:t>nâng</a:t>
            </a:r>
            <a:r>
              <a:rPr lang="en-US" dirty="0" smtClean="0">
                <a:latin typeface="+mj-lt"/>
              </a:rPr>
              <a:t> </a:t>
            </a:r>
            <a:r>
              <a:rPr lang="en-US" dirty="0" err="1" smtClean="0">
                <a:latin typeface="+mj-lt"/>
              </a:rPr>
              <a:t>cao</a:t>
            </a:r>
            <a:r>
              <a:rPr lang="en-US" dirty="0" smtClean="0">
                <a:latin typeface="+mj-lt"/>
              </a:rPr>
              <a:t> </a:t>
            </a:r>
            <a:r>
              <a:rPr lang="en-US" dirty="0" err="1" smtClean="0">
                <a:latin typeface="+mj-lt"/>
              </a:rPr>
              <a:t>năng</a:t>
            </a:r>
            <a:r>
              <a:rPr lang="en-US" dirty="0" smtClean="0">
                <a:latin typeface="+mj-lt"/>
              </a:rPr>
              <a:t> </a:t>
            </a:r>
            <a:r>
              <a:rPr lang="en-US" dirty="0" err="1" smtClean="0">
                <a:latin typeface="+mj-lt"/>
              </a:rPr>
              <a:t>suất</a:t>
            </a:r>
            <a:r>
              <a:rPr lang="en-US" dirty="0" smtClean="0">
                <a:latin typeface="+mj-lt"/>
              </a:rPr>
              <a:t> </a:t>
            </a:r>
            <a:r>
              <a:rPr lang="en-US" dirty="0" err="1" smtClean="0">
                <a:latin typeface="+mj-lt"/>
              </a:rPr>
              <a:t>lao</a:t>
            </a:r>
            <a:r>
              <a:rPr lang="en-US" dirty="0" smtClean="0">
                <a:latin typeface="+mj-lt"/>
              </a:rPr>
              <a:t> </a:t>
            </a:r>
            <a:r>
              <a:rPr lang="en-US" dirty="0" err="1" smtClean="0">
                <a:latin typeface="+mj-lt"/>
              </a:rPr>
              <a:t>động</a:t>
            </a:r>
            <a:r>
              <a:rPr lang="en-US" dirty="0" smtClean="0">
                <a:latin typeface="+mj-lt"/>
              </a:rPr>
              <a:t> </a:t>
            </a:r>
            <a:r>
              <a:rPr lang="en-US" dirty="0" err="1" smtClean="0">
                <a:latin typeface="+mj-lt"/>
              </a:rPr>
              <a:t>và</a:t>
            </a:r>
            <a:r>
              <a:rPr lang="en-US" dirty="0" smtClean="0">
                <a:latin typeface="+mj-lt"/>
              </a:rPr>
              <a:t> </a:t>
            </a:r>
            <a:r>
              <a:rPr lang="en-US" dirty="0" err="1" smtClean="0">
                <a:latin typeface="+mj-lt"/>
              </a:rPr>
              <a:t>sức</a:t>
            </a:r>
            <a:r>
              <a:rPr lang="en-US" dirty="0" smtClean="0">
                <a:latin typeface="+mj-lt"/>
              </a:rPr>
              <a:t> </a:t>
            </a:r>
            <a:r>
              <a:rPr lang="en-US" dirty="0" err="1" smtClean="0">
                <a:latin typeface="+mj-lt"/>
              </a:rPr>
              <a:t>cạnh</a:t>
            </a:r>
            <a:r>
              <a:rPr lang="en-US" dirty="0" smtClean="0">
                <a:latin typeface="+mj-lt"/>
              </a:rPr>
              <a:t> </a:t>
            </a:r>
            <a:r>
              <a:rPr lang="en-US" dirty="0" err="1" smtClean="0">
                <a:latin typeface="+mj-lt"/>
              </a:rPr>
              <a:t>tranh</a:t>
            </a:r>
            <a:endParaRPr lang="en-US" dirty="0" smtClean="0">
              <a:latin typeface="+mj-lt"/>
            </a:endParaRPr>
          </a:p>
        </p:txBody>
      </p:sp>
    </p:spTree>
    <p:extLst>
      <p:ext uri="{BB962C8B-B14F-4D97-AF65-F5344CB8AC3E}">
        <p14:creationId xmlns:p14="http://schemas.microsoft.com/office/powerpoint/2010/main" val="180307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7" grpId="0" animBg="1"/>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4172063" y="1505592"/>
            <a:ext cx="2613992" cy="824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latin typeface="+mj-lt"/>
              </a:rPr>
              <a:t>Cách</a:t>
            </a:r>
            <a:r>
              <a:rPr lang="en-US" dirty="0" smtClean="0">
                <a:solidFill>
                  <a:schemeClr val="tx1"/>
                </a:solidFill>
                <a:latin typeface="+mj-lt"/>
              </a:rPr>
              <a:t> </a:t>
            </a:r>
            <a:r>
              <a:rPr lang="en-US" dirty="0" err="1" smtClean="0">
                <a:solidFill>
                  <a:schemeClr val="tx1"/>
                </a:solidFill>
                <a:latin typeface="+mj-lt"/>
              </a:rPr>
              <a:t>mạng</a:t>
            </a:r>
            <a:r>
              <a:rPr lang="en-US" dirty="0" smtClean="0">
                <a:solidFill>
                  <a:schemeClr val="tx1"/>
                </a:solidFill>
                <a:latin typeface="+mj-lt"/>
              </a:rPr>
              <a:t> </a:t>
            </a:r>
            <a:r>
              <a:rPr lang="en-US" dirty="0" err="1" smtClean="0">
                <a:solidFill>
                  <a:schemeClr val="tx1"/>
                </a:solidFill>
                <a:latin typeface="+mj-lt"/>
              </a:rPr>
              <a:t>khoa</a:t>
            </a:r>
            <a:r>
              <a:rPr lang="en-US" dirty="0" smtClean="0">
                <a:solidFill>
                  <a:schemeClr val="tx1"/>
                </a:solidFill>
                <a:latin typeface="+mj-lt"/>
              </a:rPr>
              <a:t> học </a:t>
            </a:r>
            <a:r>
              <a:rPr lang="en-US" dirty="0" err="1" smtClean="0">
                <a:solidFill>
                  <a:schemeClr val="tx1"/>
                </a:solidFill>
                <a:latin typeface="+mj-lt"/>
              </a:rPr>
              <a:t>kỹ</a:t>
            </a:r>
            <a:r>
              <a:rPr lang="en-US" dirty="0" smtClean="0">
                <a:solidFill>
                  <a:schemeClr val="tx1"/>
                </a:solidFill>
                <a:latin typeface="+mj-lt"/>
              </a:rPr>
              <a:t> </a:t>
            </a:r>
            <a:r>
              <a:rPr lang="en-US" dirty="0" err="1" smtClean="0">
                <a:solidFill>
                  <a:schemeClr val="tx1"/>
                </a:solidFill>
                <a:latin typeface="+mj-lt"/>
              </a:rPr>
              <a:t>thuật</a:t>
            </a:r>
            <a:r>
              <a:rPr lang="en-US" dirty="0" smtClean="0">
                <a:solidFill>
                  <a:schemeClr val="tx1"/>
                </a:solidFill>
                <a:latin typeface="+mj-lt"/>
              </a:rPr>
              <a:t> </a:t>
            </a:r>
            <a:r>
              <a:rPr lang="en-US" dirty="0" err="1" smtClean="0">
                <a:solidFill>
                  <a:schemeClr val="tx1"/>
                </a:solidFill>
                <a:latin typeface="+mj-lt"/>
              </a:rPr>
              <a:t>lần</a:t>
            </a:r>
            <a:r>
              <a:rPr lang="en-US" dirty="0" smtClean="0">
                <a:solidFill>
                  <a:schemeClr val="tx1"/>
                </a:solidFill>
                <a:latin typeface="+mj-lt"/>
              </a:rPr>
              <a:t> thứ </a:t>
            </a:r>
            <a:r>
              <a:rPr lang="en-US" dirty="0" err="1" smtClean="0">
                <a:solidFill>
                  <a:schemeClr val="tx1"/>
                </a:solidFill>
                <a:latin typeface="+mj-lt"/>
              </a:rPr>
              <a:t>nhất</a:t>
            </a:r>
            <a:r>
              <a:rPr lang="en-US" dirty="0" smtClean="0">
                <a:solidFill>
                  <a:schemeClr val="tx1"/>
                </a:solidFill>
                <a:latin typeface="+mj-lt"/>
              </a:rPr>
              <a:t> (200 </a:t>
            </a:r>
            <a:r>
              <a:rPr lang="en-US" dirty="0" err="1" smtClean="0">
                <a:solidFill>
                  <a:schemeClr val="tx1"/>
                </a:solidFill>
                <a:latin typeface="+mj-lt"/>
              </a:rPr>
              <a:t>năm</a:t>
            </a:r>
            <a:r>
              <a:rPr lang="en-US" dirty="0" smtClean="0">
                <a:solidFill>
                  <a:schemeClr val="tx1"/>
                </a:solidFill>
                <a:latin typeface="+mj-lt"/>
              </a:rPr>
              <a:t> </a:t>
            </a:r>
            <a:r>
              <a:rPr lang="en-US" dirty="0" err="1" smtClean="0">
                <a:solidFill>
                  <a:schemeClr val="tx1"/>
                </a:solidFill>
                <a:latin typeface="+mj-lt"/>
              </a:rPr>
              <a:t>trước</a:t>
            </a:r>
            <a:r>
              <a:rPr lang="en-US" dirty="0" smtClean="0">
                <a:solidFill>
                  <a:schemeClr val="tx1"/>
                </a:solidFill>
                <a:latin typeface="+mj-lt"/>
              </a:rPr>
              <a:t>)</a:t>
            </a:r>
            <a:endParaRPr lang="en-US" dirty="0">
              <a:solidFill>
                <a:schemeClr val="tx1"/>
              </a:solidFill>
              <a:latin typeface="+mj-lt"/>
            </a:endParaRPr>
          </a:p>
        </p:txBody>
      </p:sp>
      <p:sp>
        <p:nvSpPr>
          <p:cNvPr id="9" name="Down Arrow 8"/>
          <p:cNvSpPr/>
          <p:nvPr/>
        </p:nvSpPr>
        <p:spPr>
          <a:xfrm>
            <a:off x="5382039" y="2354559"/>
            <a:ext cx="342900" cy="30811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anose="020B0604020202020204" charset="0"/>
            </a:endParaRPr>
          </a:p>
        </p:txBody>
      </p:sp>
      <p:sp>
        <p:nvSpPr>
          <p:cNvPr id="11" name="Rectangle 10"/>
          <p:cNvSpPr/>
          <p:nvPr/>
        </p:nvSpPr>
        <p:spPr>
          <a:xfrm>
            <a:off x="2888638" y="2710711"/>
            <a:ext cx="5396950" cy="468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mj-lt"/>
              </a:rPr>
              <a:t>CNTB </a:t>
            </a:r>
            <a:r>
              <a:rPr lang="en-US" dirty="0" err="1" smtClean="0">
                <a:solidFill>
                  <a:schemeClr val="tx1"/>
                </a:solidFill>
                <a:latin typeface="+mj-lt"/>
              </a:rPr>
              <a:t>chuyển</a:t>
            </a:r>
            <a:r>
              <a:rPr lang="en-US" dirty="0" smtClean="0">
                <a:solidFill>
                  <a:schemeClr val="tx1"/>
                </a:solidFill>
                <a:latin typeface="+mj-lt"/>
              </a:rPr>
              <a:t> </a:t>
            </a:r>
            <a:r>
              <a:rPr lang="en-US" dirty="0" err="1" smtClean="0">
                <a:solidFill>
                  <a:schemeClr val="tx1"/>
                </a:solidFill>
                <a:latin typeface="+mj-lt"/>
              </a:rPr>
              <a:t>đổi</a:t>
            </a:r>
            <a:r>
              <a:rPr lang="en-US" dirty="0" smtClean="0">
                <a:solidFill>
                  <a:schemeClr val="tx1"/>
                </a:solidFill>
                <a:latin typeface="+mj-lt"/>
              </a:rPr>
              <a:t> </a:t>
            </a:r>
            <a:r>
              <a:rPr lang="en-US" dirty="0" err="1" smtClean="0">
                <a:solidFill>
                  <a:schemeClr val="tx1"/>
                </a:solidFill>
                <a:latin typeface="+mj-lt"/>
              </a:rPr>
              <a:t>từ</a:t>
            </a:r>
            <a:r>
              <a:rPr lang="en-US" dirty="0" smtClean="0">
                <a:solidFill>
                  <a:schemeClr val="tx1"/>
                </a:solidFill>
                <a:latin typeface="+mj-lt"/>
              </a:rPr>
              <a:t> </a:t>
            </a:r>
            <a:r>
              <a:rPr lang="en-US" dirty="0" err="1" smtClean="0">
                <a:solidFill>
                  <a:schemeClr val="tx1"/>
                </a:solidFill>
                <a:latin typeface="+mj-lt"/>
              </a:rPr>
              <a:t>kinh</a:t>
            </a:r>
            <a:r>
              <a:rPr lang="en-US" dirty="0" smtClean="0">
                <a:solidFill>
                  <a:schemeClr val="tx1"/>
                </a:solidFill>
                <a:latin typeface="+mj-lt"/>
              </a:rPr>
              <a:t> </a:t>
            </a:r>
            <a:r>
              <a:rPr lang="en-US" dirty="0" err="1" smtClean="0">
                <a:solidFill>
                  <a:schemeClr val="tx1"/>
                </a:solidFill>
                <a:latin typeface="+mj-lt"/>
              </a:rPr>
              <a:t>tế</a:t>
            </a:r>
            <a:r>
              <a:rPr lang="en-US" dirty="0" smtClean="0">
                <a:solidFill>
                  <a:schemeClr val="tx1"/>
                </a:solidFill>
                <a:latin typeface="+mj-lt"/>
              </a:rPr>
              <a:t> </a:t>
            </a:r>
            <a:r>
              <a:rPr lang="en-US" dirty="0" err="1" smtClean="0">
                <a:solidFill>
                  <a:schemeClr val="tx1"/>
                </a:solidFill>
                <a:latin typeface="+mj-lt"/>
              </a:rPr>
              <a:t>nông</a:t>
            </a:r>
            <a:r>
              <a:rPr lang="en-US" dirty="0" smtClean="0">
                <a:solidFill>
                  <a:schemeClr val="tx1"/>
                </a:solidFill>
                <a:latin typeface="+mj-lt"/>
              </a:rPr>
              <a:t> </a:t>
            </a:r>
            <a:r>
              <a:rPr lang="en-US" dirty="0" err="1" smtClean="0">
                <a:solidFill>
                  <a:schemeClr val="tx1"/>
                </a:solidFill>
                <a:latin typeface="+mj-lt"/>
              </a:rPr>
              <a:t>nghiệp</a:t>
            </a:r>
            <a:r>
              <a:rPr lang="en-US" dirty="0" smtClean="0">
                <a:solidFill>
                  <a:schemeClr val="tx1"/>
                </a:solidFill>
                <a:latin typeface="+mj-lt"/>
              </a:rPr>
              <a:t> sang </a:t>
            </a:r>
            <a:r>
              <a:rPr lang="en-US" dirty="0" err="1" smtClean="0">
                <a:solidFill>
                  <a:schemeClr val="tx1"/>
                </a:solidFill>
                <a:latin typeface="+mj-lt"/>
              </a:rPr>
              <a:t>kinh</a:t>
            </a:r>
            <a:r>
              <a:rPr lang="en-US" dirty="0" smtClean="0">
                <a:solidFill>
                  <a:schemeClr val="tx1"/>
                </a:solidFill>
                <a:latin typeface="+mj-lt"/>
              </a:rPr>
              <a:t> </a:t>
            </a:r>
            <a:r>
              <a:rPr lang="en-US" dirty="0" err="1" smtClean="0">
                <a:solidFill>
                  <a:schemeClr val="tx1"/>
                </a:solidFill>
                <a:latin typeface="+mj-lt"/>
              </a:rPr>
              <a:t>tế</a:t>
            </a:r>
            <a:r>
              <a:rPr lang="en-US" dirty="0" smtClean="0">
                <a:solidFill>
                  <a:schemeClr val="tx1"/>
                </a:solidFill>
                <a:latin typeface="+mj-lt"/>
              </a:rPr>
              <a:t> công </a:t>
            </a:r>
            <a:r>
              <a:rPr lang="en-US" dirty="0" err="1" smtClean="0">
                <a:solidFill>
                  <a:schemeClr val="tx1"/>
                </a:solidFill>
                <a:latin typeface="+mj-lt"/>
              </a:rPr>
              <a:t>nghiệp</a:t>
            </a:r>
            <a:r>
              <a:rPr lang="en-US" dirty="0" smtClean="0">
                <a:solidFill>
                  <a:schemeClr val="tx1"/>
                </a:solidFill>
                <a:latin typeface="+mj-lt"/>
              </a:rPr>
              <a:t> </a:t>
            </a:r>
            <a:endParaRPr lang="en-US" dirty="0">
              <a:solidFill>
                <a:schemeClr val="tx1"/>
              </a:solidFill>
              <a:latin typeface="+mj-lt"/>
            </a:endParaRPr>
          </a:p>
        </p:txBody>
      </p:sp>
      <p:sp>
        <p:nvSpPr>
          <p:cNvPr id="13" name="Rounded Rectangle 12"/>
          <p:cNvSpPr/>
          <p:nvPr/>
        </p:nvSpPr>
        <p:spPr>
          <a:xfrm>
            <a:off x="4172063" y="3583885"/>
            <a:ext cx="2830099" cy="5335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latin typeface="+mj-lt"/>
              </a:rPr>
              <a:t>Cách</a:t>
            </a:r>
            <a:r>
              <a:rPr lang="en-US" dirty="0" smtClean="0">
                <a:solidFill>
                  <a:schemeClr val="tx1"/>
                </a:solidFill>
                <a:latin typeface="+mj-lt"/>
              </a:rPr>
              <a:t> </a:t>
            </a:r>
            <a:r>
              <a:rPr lang="en-US" dirty="0" err="1" smtClean="0">
                <a:solidFill>
                  <a:schemeClr val="tx1"/>
                </a:solidFill>
                <a:latin typeface="+mj-lt"/>
              </a:rPr>
              <a:t>mạng</a:t>
            </a:r>
            <a:r>
              <a:rPr lang="en-US" dirty="0" smtClean="0">
                <a:solidFill>
                  <a:schemeClr val="tx1"/>
                </a:solidFill>
                <a:latin typeface="+mj-lt"/>
              </a:rPr>
              <a:t> </a:t>
            </a:r>
            <a:r>
              <a:rPr lang="en-US" dirty="0" err="1" smtClean="0">
                <a:solidFill>
                  <a:schemeClr val="tx1"/>
                </a:solidFill>
                <a:latin typeface="+mj-lt"/>
              </a:rPr>
              <a:t>khoa</a:t>
            </a:r>
            <a:r>
              <a:rPr lang="en-US" dirty="0" smtClean="0">
                <a:solidFill>
                  <a:schemeClr val="tx1"/>
                </a:solidFill>
                <a:latin typeface="+mj-lt"/>
              </a:rPr>
              <a:t> học </a:t>
            </a:r>
            <a:r>
              <a:rPr lang="en-US" dirty="0" err="1" smtClean="0">
                <a:solidFill>
                  <a:schemeClr val="tx1"/>
                </a:solidFill>
                <a:latin typeface="+mj-lt"/>
              </a:rPr>
              <a:t>kỹ</a:t>
            </a:r>
            <a:r>
              <a:rPr lang="en-US" dirty="0" smtClean="0">
                <a:solidFill>
                  <a:schemeClr val="tx1"/>
                </a:solidFill>
                <a:latin typeface="+mj-lt"/>
              </a:rPr>
              <a:t> </a:t>
            </a:r>
            <a:r>
              <a:rPr lang="en-US" dirty="0" err="1" smtClean="0">
                <a:solidFill>
                  <a:schemeClr val="tx1"/>
                </a:solidFill>
                <a:latin typeface="+mj-lt"/>
              </a:rPr>
              <a:t>thuật</a:t>
            </a:r>
            <a:r>
              <a:rPr lang="en-US" dirty="0" smtClean="0">
                <a:solidFill>
                  <a:schemeClr val="tx1"/>
                </a:solidFill>
                <a:latin typeface="+mj-lt"/>
              </a:rPr>
              <a:t> </a:t>
            </a:r>
            <a:r>
              <a:rPr lang="en-US" dirty="0" err="1" smtClean="0">
                <a:solidFill>
                  <a:schemeClr val="tx1"/>
                </a:solidFill>
                <a:latin typeface="+mj-lt"/>
              </a:rPr>
              <a:t>lần</a:t>
            </a:r>
            <a:r>
              <a:rPr lang="en-US" dirty="0" smtClean="0">
                <a:solidFill>
                  <a:schemeClr val="tx1"/>
                </a:solidFill>
                <a:latin typeface="+mj-lt"/>
              </a:rPr>
              <a:t> thứ </a:t>
            </a:r>
            <a:r>
              <a:rPr lang="en-US" dirty="0" err="1" smtClean="0">
                <a:solidFill>
                  <a:schemeClr val="tx1"/>
                </a:solidFill>
                <a:latin typeface="+mj-lt"/>
              </a:rPr>
              <a:t>hai</a:t>
            </a:r>
            <a:endParaRPr lang="en-US" dirty="0">
              <a:solidFill>
                <a:schemeClr val="tx1"/>
              </a:solidFill>
              <a:latin typeface="+mj-lt"/>
            </a:endParaRPr>
          </a:p>
        </p:txBody>
      </p:sp>
      <p:sp>
        <p:nvSpPr>
          <p:cNvPr id="14" name="Down Arrow 13"/>
          <p:cNvSpPr/>
          <p:nvPr/>
        </p:nvSpPr>
        <p:spPr>
          <a:xfrm>
            <a:off x="5382039" y="4117475"/>
            <a:ext cx="342900" cy="30811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xo 2" panose="020B0604020202020204" charset="0"/>
            </a:endParaRPr>
          </a:p>
        </p:txBody>
      </p:sp>
      <p:sp>
        <p:nvSpPr>
          <p:cNvPr id="15" name="Rectangle 14"/>
          <p:cNvSpPr/>
          <p:nvPr/>
        </p:nvSpPr>
        <p:spPr>
          <a:xfrm>
            <a:off x="2888638" y="4521665"/>
            <a:ext cx="5396950" cy="456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mj-lt"/>
              </a:rPr>
              <a:t>CNTB </a:t>
            </a:r>
            <a:r>
              <a:rPr lang="en-US" dirty="0" err="1" smtClean="0">
                <a:solidFill>
                  <a:schemeClr val="tx1"/>
                </a:solidFill>
                <a:latin typeface="+mj-lt"/>
              </a:rPr>
              <a:t>chuyển</a:t>
            </a:r>
            <a:r>
              <a:rPr lang="en-US" dirty="0" smtClean="0">
                <a:solidFill>
                  <a:schemeClr val="tx1"/>
                </a:solidFill>
                <a:latin typeface="+mj-lt"/>
              </a:rPr>
              <a:t> </a:t>
            </a:r>
            <a:r>
              <a:rPr lang="en-US" dirty="0" err="1" smtClean="0">
                <a:solidFill>
                  <a:schemeClr val="tx1"/>
                </a:solidFill>
                <a:latin typeface="+mj-lt"/>
              </a:rPr>
              <a:t>đổi</a:t>
            </a:r>
            <a:r>
              <a:rPr lang="en-US" dirty="0" smtClean="0">
                <a:solidFill>
                  <a:schemeClr val="tx1"/>
                </a:solidFill>
                <a:latin typeface="+mj-lt"/>
              </a:rPr>
              <a:t> </a:t>
            </a:r>
            <a:r>
              <a:rPr lang="en-US" dirty="0" err="1" smtClean="0">
                <a:solidFill>
                  <a:schemeClr val="tx1"/>
                </a:solidFill>
                <a:latin typeface="+mj-lt"/>
              </a:rPr>
              <a:t>từ</a:t>
            </a:r>
            <a:r>
              <a:rPr lang="en-US" dirty="0" smtClean="0">
                <a:solidFill>
                  <a:schemeClr val="tx1"/>
                </a:solidFill>
                <a:latin typeface="+mj-lt"/>
              </a:rPr>
              <a:t> </a:t>
            </a:r>
            <a:r>
              <a:rPr lang="en-US" dirty="0" err="1" smtClean="0">
                <a:solidFill>
                  <a:schemeClr val="tx1"/>
                </a:solidFill>
                <a:latin typeface="+mj-lt"/>
              </a:rPr>
              <a:t>kinh</a:t>
            </a:r>
            <a:r>
              <a:rPr lang="en-US" dirty="0" smtClean="0">
                <a:solidFill>
                  <a:schemeClr val="tx1"/>
                </a:solidFill>
                <a:latin typeface="+mj-lt"/>
              </a:rPr>
              <a:t> </a:t>
            </a:r>
            <a:r>
              <a:rPr lang="en-US" dirty="0" err="1" smtClean="0">
                <a:solidFill>
                  <a:schemeClr val="tx1"/>
                </a:solidFill>
                <a:latin typeface="+mj-lt"/>
              </a:rPr>
              <a:t>tế</a:t>
            </a:r>
            <a:r>
              <a:rPr lang="en-US" dirty="0" smtClean="0">
                <a:solidFill>
                  <a:schemeClr val="tx1"/>
                </a:solidFill>
                <a:latin typeface="+mj-lt"/>
              </a:rPr>
              <a:t> công </a:t>
            </a:r>
            <a:r>
              <a:rPr lang="en-US" dirty="0" err="1" smtClean="0">
                <a:solidFill>
                  <a:schemeClr val="tx1"/>
                </a:solidFill>
                <a:latin typeface="+mj-lt"/>
              </a:rPr>
              <a:t>nghiệp</a:t>
            </a:r>
            <a:r>
              <a:rPr lang="en-US" dirty="0" smtClean="0">
                <a:solidFill>
                  <a:schemeClr val="tx1"/>
                </a:solidFill>
                <a:latin typeface="+mj-lt"/>
              </a:rPr>
              <a:t> sang </a:t>
            </a:r>
            <a:r>
              <a:rPr lang="en-US" dirty="0" err="1" smtClean="0">
                <a:solidFill>
                  <a:schemeClr val="tx1"/>
                </a:solidFill>
                <a:latin typeface="+mj-lt"/>
              </a:rPr>
              <a:t>kinh</a:t>
            </a:r>
            <a:r>
              <a:rPr lang="en-US" dirty="0" smtClean="0">
                <a:solidFill>
                  <a:schemeClr val="tx1"/>
                </a:solidFill>
                <a:latin typeface="+mj-lt"/>
              </a:rPr>
              <a:t> </a:t>
            </a:r>
            <a:r>
              <a:rPr lang="en-US" dirty="0" err="1" smtClean="0">
                <a:solidFill>
                  <a:schemeClr val="tx1"/>
                </a:solidFill>
                <a:latin typeface="+mj-lt"/>
              </a:rPr>
              <a:t>tế</a:t>
            </a:r>
            <a:r>
              <a:rPr lang="en-US" dirty="0" smtClean="0">
                <a:solidFill>
                  <a:schemeClr val="tx1"/>
                </a:solidFill>
                <a:latin typeface="+mj-lt"/>
              </a:rPr>
              <a:t> tri </a:t>
            </a:r>
            <a:r>
              <a:rPr lang="en-US" dirty="0" err="1" smtClean="0">
                <a:solidFill>
                  <a:schemeClr val="tx1"/>
                </a:solidFill>
                <a:latin typeface="+mj-lt"/>
              </a:rPr>
              <a:t>thức</a:t>
            </a:r>
            <a:endParaRPr lang="en-US" dirty="0">
              <a:solidFill>
                <a:schemeClr val="tx1"/>
              </a:solidFill>
              <a:latin typeface="+mj-lt"/>
            </a:endParaRPr>
          </a:p>
        </p:txBody>
      </p:sp>
      <p:sp>
        <p:nvSpPr>
          <p:cNvPr id="2" name="TextBox 1"/>
          <p:cNvSpPr txBox="1"/>
          <p:nvPr/>
        </p:nvSpPr>
        <p:spPr>
          <a:xfrm>
            <a:off x="2009208" y="253678"/>
            <a:ext cx="7155808" cy="830997"/>
          </a:xfrm>
          <a:prstGeom prst="rect">
            <a:avLst/>
          </a:prstGeom>
          <a:noFill/>
        </p:spPr>
        <p:txBody>
          <a:bodyPr wrap="square" rtlCol="0">
            <a:spAutoFit/>
          </a:bodyPr>
          <a:lstStyle/>
          <a:p>
            <a:r>
              <a:rPr lang="en-US" sz="2400" b="1" dirty="0" err="1">
                <a:latin typeface="+mj-lt"/>
              </a:rPr>
              <a:t>Nền</a:t>
            </a:r>
            <a:r>
              <a:rPr lang="en-US" sz="2400" b="1" dirty="0">
                <a:latin typeface="+mj-lt"/>
              </a:rPr>
              <a:t> </a:t>
            </a:r>
            <a:r>
              <a:rPr lang="en-US" sz="2400" b="1" dirty="0" err="1">
                <a:latin typeface="+mj-lt"/>
              </a:rPr>
              <a:t>kinh</a:t>
            </a:r>
            <a:r>
              <a:rPr lang="en-US" sz="2400" b="1" dirty="0">
                <a:latin typeface="+mj-lt"/>
              </a:rPr>
              <a:t> </a:t>
            </a:r>
            <a:r>
              <a:rPr lang="en-US" sz="2400" b="1" dirty="0" err="1">
                <a:latin typeface="+mj-lt"/>
              </a:rPr>
              <a:t>tế</a:t>
            </a:r>
            <a:r>
              <a:rPr lang="en-US" sz="2400" b="1" dirty="0">
                <a:latin typeface="+mj-lt"/>
              </a:rPr>
              <a:t> </a:t>
            </a:r>
            <a:r>
              <a:rPr lang="en-US" sz="2400" b="1" dirty="0" err="1">
                <a:latin typeface="+mj-lt"/>
              </a:rPr>
              <a:t>đang</a:t>
            </a:r>
            <a:r>
              <a:rPr lang="en-US" sz="2400" b="1" dirty="0">
                <a:latin typeface="+mj-lt"/>
              </a:rPr>
              <a:t> có </a:t>
            </a:r>
            <a:r>
              <a:rPr lang="en-US" sz="2400" b="1" dirty="0" err="1">
                <a:latin typeface="+mj-lt"/>
              </a:rPr>
              <a:t>xu</a:t>
            </a:r>
            <a:r>
              <a:rPr lang="en-US" sz="2400" b="1" dirty="0">
                <a:latin typeface="+mj-lt"/>
              </a:rPr>
              <a:t> </a:t>
            </a:r>
            <a:r>
              <a:rPr lang="en-US" sz="2400" b="1" dirty="0" err="1">
                <a:latin typeface="+mj-lt"/>
              </a:rPr>
              <a:t>hướng</a:t>
            </a:r>
            <a:r>
              <a:rPr lang="en-US" sz="2400" b="1" dirty="0">
                <a:latin typeface="+mj-lt"/>
              </a:rPr>
              <a:t> </a:t>
            </a:r>
            <a:r>
              <a:rPr lang="en-US" sz="2400" b="1" dirty="0" err="1">
                <a:latin typeface="+mj-lt"/>
              </a:rPr>
              <a:t>chuyển</a:t>
            </a:r>
            <a:r>
              <a:rPr lang="en-US" sz="2400" b="1" dirty="0">
                <a:latin typeface="+mj-lt"/>
              </a:rPr>
              <a:t> </a:t>
            </a:r>
            <a:r>
              <a:rPr lang="en-US" sz="2400" b="1" dirty="0" err="1">
                <a:latin typeface="+mj-lt"/>
              </a:rPr>
              <a:t>từ</a:t>
            </a:r>
            <a:r>
              <a:rPr lang="en-US" sz="2400" b="1" dirty="0">
                <a:latin typeface="+mj-lt"/>
              </a:rPr>
              <a:t> công </a:t>
            </a:r>
            <a:r>
              <a:rPr lang="en-US" sz="2400" b="1" dirty="0" err="1">
                <a:latin typeface="+mj-lt"/>
              </a:rPr>
              <a:t>nghiệp</a:t>
            </a:r>
            <a:r>
              <a:rPr lang="en-US" sz="2400" b="1" dirty="0">
                <a:latin typeface="+mj-lt"/>
              </a:rPr>
              <a:t> sang </a:t>
            </a:r>
            <a:r>
              <a:rPr lang="en-US" sz="2400" b="1" dirty="0" err="1">
                <a:latin typeface="+mj-lt"/>
              </a:rPr>
              <a:t>kinh</a:t>
            </a:r>
            <a:r>
              <a:rPr lang="en-US" sz="2400" b="1" dirty="0">
                <a:latin typeface="+mj-lt"/>
              </a:rPr>
              <a:t> </a:t>
            </a:r>
            <a:r>
              <a:rPr lang="en-US" sz="2400" b="1" dirty="0" err="1">
                <a:latin typeface="+mj-lt"/>
              </a:rPr>
              <a:t>tế</a:t>
            </a:r>
            <a:r>
              <a:rPr lang="en-US" sz="2400" b="1" dirty="0">
                <a:latin typeface="+mj-lt"/>
              </a:rPr>
              <a:t> tri </a:t>
            </a:r>
            <a:r>
              <a:rPr lang="en-US" sz="2400" b="1" dirty="0" err="1">
                <a:latin typeface="+mj-lt"/>
              </a:rPr>
              <a:t>thức</a:t>
            </a:r>
            <a:endParaRPr lang="en-US" sz="2400" b="1" dirty="0">
              <a:latin typeface="+mj-lt"/>
            </a:endParaRPr>
          </a:p>
        </p:txBody>
      </p:sp>
    </p:spTree>
    <p:extLst>
      <p:ext uri="{BB962C8B-B14F-4D97-AF65-F5344CB8AC3E}">
        <p14:creationId xmlns:p14="http://schemas.microsoft.com/office/powerpoint/2010/main" val="316533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vi-VN" dirty="0">
                <a:latin typeface="+mn-lt"/>
              </a:rPr>
              <a:t>Kinh tế tri thức là nền kinh tế trong đó sự sản sinh ra, phổ cập và sử dụng </a:t>
            </a:r>
            <a:r>
              <a:rPr lang="vi-VN" b="1" dirty="0">
                <a:latin typeface="+mn-lt"/>
              </a:rPr>
              <a:t>tri thức </a:t>
            </a:r>
            <a:r>
              <a:rPr lang="vi-VN" dirty="0">
                <a:latin typeface="+mn-lt"/>
              </a:rPr>
              <a:t>giữ vai trò quyết </a:t>
            </a:r>
            <a:r>
              <a:rPr lang="vi-VN" dirty="0" smtClean="0">
                <a:latin typeface="+mn-lt"/>
              </a:rPr>
              <a:t>định đối </a:t>
            </a:r>
            <a:r>
              <a:rPr lang="vi-VN" dirty="0">
                <a:latin typeface="+mn-lt"/>
              </a:rPr>
              <a:t>với sự phát triển kinh tế, tạo ra của cải, nâng cao chất lượng cuộc sống.</a:t>
            </a:r>
            <a:endParaRPr dirty="0">
              <a:latin typeface="+mn-lt"/>
            </a:endParaRPr>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mj-lt"/>
              </a:rPr>
              <a:t>Kinh Tế Tri Thức</a:t>
            </a:r>
            <a:endParaRPr dirty="0">
              <a:latin typeface="+mj-lt"/>
            </a:endParaRPr>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350096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4" name="Google Shape;214;p38"/>
          <p:cNvSpPr/>
          <p:nvPr/>
        </p:nvSpPr>
        <p:spPr>
          <a:xfrm>
            <a:off x="1653312" y="304717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txBox="1"/>
          <p:nvPr/>
        </p:nvSpPr>
        <p:spPr>
          <a:xfrm>
            <a:off x="1598325" y="3185863"/>
            <a:ext cx="1596173"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smtClean="0">
                <a:solidFill>
                  <a:srgbClr val="FFFFFF"/>
                </a:solidFill>
                <a:latin typeface="+mj-lt"/>
                <a:ea typeface="Roboto Condensed Light"/>
                <a:cs typeface="Roboto Condensed Light"/>
                <a:sym typeface="Roboto Condensed Light"/>
              </a:rPr>
              <a:t>Đặc trưng của nền kinh tế tri thức là thị trường chất xám</a:t>
            </a:r>
            <a:endParaRPr sz="1200" dirty="0">
              <a:solidFill>
                <a:srgbClr val="FFFFFF"/>
              </a:solidFill>
              <a:latin typeface="+mj-lt"/>
              <a:ea typeface="Roboto Condensed Light"/>
              <a:cs typeface="Roboto Condensed Light"/>
              <a:sym typeface="Roboto Condensed Light"/>
            </a:endParaRPr>
          </a:p>
        </p:txBody>
      </p:sp>
      <p:sp>
        <p:nvSpPr>
          <p:cNvPr id="217" name="Google Shape;217;p38"/>
          <p:cNvSpPr/>
          <p:nvPr/>
        </p:nvSpPr>
        <p:spPr>
          <a:xfrm>
            <a:off x="5992124" y="2980410"/>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8"/>
          <p:cNvSpPr txBox="1"/>
          <p:nvPr/>
        </p:nvSpPr>
        <p:spPr>
          <a:xfrm>
            <a:off x="6094236" y="3110858"/>
            <a:ext cx="1281976" cy="68078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US" sz="1200" dirty="0" err="1" smtClean="0">
                <a:solidFill>
                  <a:srgbClr val="FFFFFF"/>
                </a:solidFill>
                <a:latin typeface="+mj-lt"/>
                <a:ea typeface="Roboto Condensed Light"/>
                <a:cs typeface="Roboto Condensed Light"/>
                <a:sym typeface="Roboto Condensed Light"/>
              </a:rPr>
              <a:t>Vận</a:t>
            </a:r>
            <a:r>
              <a:rPr lang="en-US" sz="1200" dirty="0" smtClean="0">
                <a:solidFill>
                  <a:srgbClr val="FFFFFF"/>
                </a:solidFill>
                <a:latin typeface="+mj-lt"/>
                <a:ea typeface="Roboto Condensed Light"/>
                <a:cs typeface="Roboto Condensed Light"/>
                <a:sym typeface="Roboto Condensed Light"/>
              </a:rPr>
              <a:t> </a:t>
            </a:r>
            <a:r>
              <a:rPr lang="en-US" sz="1200" dirty="0" err="1" smtClean="0">
                <a:solidFill>
                  <a:srgbClr val="FFFFFF"/>
                </a:solidFill>
                <a:latin typeface="+mj-lt"/>
                <a:ea typeface="Roboto Condensed Light"/>
                <a:cs typeface="Roboto Condensed Light"/>
                <a:sym typeface="Roboto Condensed Light"/>
              </a:rPr>
              <a:t>hành</a:t>
            </a:r>
            <a:r>
              <a:rPr lang="en-US" sz="1200" dirty="0" smtClean="0">
                <a:solidFill>
                  <a:srgbClr val="FFFFFF"/>
                </a:solidFill>
                <a:latin typeface="+mj-lt"/>
                <a:ea typeface="Roboto Condensed Light"/>
                <a:cs typeface="Roboto Condensed Light"/>
                <a:sym typeface="Roboto Condensed Light"/>
              </a:rPr>
              <a:t> </a:t>
            </a:r>
            <a:r>
              <a:rPr lang="en-US" sz="1200" dirty="0" err="1" smtClean="0">
                <a:solidFill>
                  <a:srgbClr val="FFFFFF"/>
                </a:solidFill>
                <a:latin typeface="+mj-lt"/>
                <a:ea typeface="Roboto Condensed Light"/>
                <a:cs typeface="Roboto Condensed Light"/>
                <a:sym typeface="Roboto Condensed Light"/>
              </a:rPr>
              <a:t>kinh</a:t>
            </a:r>
            <a:r>
              <a:rPr lang="en-US" sz="1200" dirty="0" smtClean="0">
                <a:solidFill>
                  <a:srgbClr val="FFFFFF"/>
                </a:solidFill>
                <a:latin typeface="+mj-lt"/>
                <a:ea typeface="Roboto Condensed Light"/>
                <a:cs typeface="Roboto Condensed Light"/>
                <a:sym typeface="Roboto Condensed Light"/>
              </a:rPr>
              <a:t> </a:t>
            </a:r>
            <a:r>
              <a:rPr lang="en-US" sz="1200" dirty="0" err="1" smtClean="0">
                <a:solidFill>
                  <a:srgbClr val="FFFFFF"/>
                </a:solidFill>
                <a:latin typeface="+mj-lt"/>
                <a:ea typeface="Roboto Condensed Light"/>
                <a:cs typeface="Roboto Condensed Light"/>
                <a:sym typeface="Roboto Condensed Light"/>
              </a:rPr>
              <a:t>tế</a:t>
            </a:r>
            <a:r>
              <a:rPr lang="en-US" sz="1200" dirty="0" smtClean="0">
                <a:solidFill>
                  <a:srgbClr val="FFFFFF"/>
                </a:solidFill>
                <a:latin typeface="+mj-lt"/>
                <a:ea typeface="Roboto Condensed Light"/>
                <a:cs typeface="Roboto Condensed Light"/>
                <a:sym typeface="Roboto Condensed Light"/>
              </a:rPr>
              <a:t> không </a:t>
            </a:r>
            <a:r>
              <a:rPr lang="en-US" sz="1200" dirty="0" err="1" smtClean="0">
                <a:solidFill>
                  <a:srgbClr val="FFFFFF"/>
                </a:solidFill>
                <a:latin typeface="+mj-lt"/>
                <a:ea typeface="Roboto Condensed Light"/>
                <a:cs typeface="Roboto Condensed Light"/>
                <a:sym typeface="Roboto Condensed Light"/>
              </a:rPr>
              <a:t>còn</a:t>
            </a:r>
            <a:r>
              <a:rPr lang="en-US" sz="1200" dirty="0" smtClean="0">
                <a:solidFill>
                  <a:srgbClr val="FFFFFF"/>
                </a:solidFill>
                <a:latin typeface="+mj-lt"/>
                <a:ea typeface="Roboto Condensed Light"/>
                <a:cs typeface="Roboto Condensed Light"/>
                <a:sym typeface="Roboto Condensed Light"/>
              </a:rPr>
              <a:t> do </a:t>
            </a:r>
            <a:r>
              <a:rPr lang="en-US" sz="1200" dirty="0" err="1" smtClean="0">
                <a:solidFill>
                  <a:srgbClr val="FFFFFF"/>
                </a:solidFill>
                <a:latin typeface="+mj-lt"/>
                <a:ea typeface="Roboto Condensed Light"/>
                <a:cs typeface="Roboto Condensed Light"/>
                <a:sym typeface="Roboto Condensed Light"/>
              </a:rPr>
              <a:t>người</a:t>
            </a:r>
            <a:r>
              <a:rPr lang="en-US" sz="1200" dirty="0" smtClean="0">
                <a:solidFill>
                  <a:srgbClr val="FFFFFF"/>
                </a:solidFill>
                <a:latin typeface="+mj-lt"/>
                <a:ea typeface="Roboto Condensed Light"/>
                <a:cs typeface="Roboto Condensed Light"/>
                <a:sym typeface="Roboto Condensed Light"/>
              </a:rPr>
              <a:t> </a:t>
            </a:r>
            <a:r>
              <a:rPr lang="en-US" sz="1200" dirty="0" err="1" smtClean="0">
                <a:solidFill>
                  <a:srgbClr val="FFFFFF"/>
                </a:solidFill>
                <a:latin typeface="+mj-lt"/>
                <a:ea typeface="Roboto Condensed Light"/>
                <a:cs typeface="Roboto Condensed Light"/>
                <a:sym typeface="Roboto Condensed Light"/>
              </a:rPr>
              <a:t>cơ</a:t>
            </a:r>
            <a:r>
              <a:rPr lang="en-US" sz="1200" dirty="0" smtClean="0">
                <a:solidFill>
                  <a:srgbClr val="FFFFFF"/>
                </a:solidFill>
                <a:latin typeface="+mj-lt"/>
                <a:ea typeface="Roboto Condensed Light"/>
                <a:cs typeface="Roboto Condensed Light"/>
                <a:sym typeface="Roboto Condensed Light"/>
              </a:rPr>
              <a:t> </a:t>
            </a:r>
            <a:r>
              <a:rPr lang="en-US" sz="1200" dirty="0" err="1" smtClean="0">
                <a:solidFill>
                  <a:srgbClr val="FFFFFF"/>
                </a:solidFill>
                <a:latin typeface="+mj-lt"/>
                <a:ea typeface="Roboto Condensed Light"/>
                <a:cs typeface="Roboto Condensed Light"/>
                <a:sym typeface="Roboto Condensed Light"/>
              </a:rPr>
              <a:t>bắp</a:t>
            </a:r>
            <a:endParaRPr sz="1200" dirty="0">
              <a:solidFill>
                <a:srgbClr val="FFFFFF"/>
              </a:solidFill>
              <a:latin typeface="+mj-lt"/>
              <a:ea typeface="Roboto Condensed Light"/>
              <a:cs typeface="Roboto Condensed Light"/>
              <a:sym typeface="Roboto Condensed Light"/>
            </a:endParaRPr>
          </a:p>
        </p:txBody>
      </p:sp>
      <p:cxnSp>
        <p:nvCxnSpPr>
          <p:cNvPr id="220" name="Google Shape;220;p38"/>
          <p:cNvCxnSpPr/>
          <p:nvPr/>
        </p:nvCxnSpPr>
        <p:spPr>
          <a:xfrm rot="-5400000" flipH="1">
            <a:off x="4389730" y="1688125"/>
            <a:ext cx="360900" cy="600"/>
          </a:xfrm>
          <a:prstGeom prst="curvedConnector3">
            <a:avLst>
              <a:gd name="adj1" fmla="val 50000"/>
            </a:avLst>
          </a:prstGeom>
          <a:noFill/>
          <a:ln w="9525" cap="flat" cmpd="sng">
            <a:solidFill>
              <a:srgbClr val="434343"/>
            </a:solidFill>
            <a:prstDash val="solid"/>
            <a:round/>
            <a:headEnd type="none" w="med" len="med"/>
            <a:tailEnd type="none" w="med" len="med"/>
          </a:ln>
        </p:spPr>
      </p:cxnSp>
      <p:sp>
        <p:nvSpPr>
          <p:cNvPr id="221" name="Google Shape;221;p38"/>
          <p:cNvSpPr/>
          <p:nvPr/>
        </p:nvSpPr>
        <p:spPr>
          <a:xfrm>
            <a:off x="3072350" y="1945950"/>
            <a:ext cx="3055500" cy="833700"/>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3827150" y="48472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38"/>
          <p:cNvCxnSpPr/>
          <p:nvPr/>
        </p:nvCxnSpPr>
        <p:spPr>
          <a:xfrm rot="5400000">
            <a:off x="2401200" y="2376075"/>
            <a:ext cx="611100" cy="584700"/>
          </a:xfrm>
          <a:prstGeom prst="bentConnector3">
            <a:avLst>
              <a:gd name="adj1" fmla="val -691"/>
            </a:avLst>
          </a:prstGeom>
          <a:noFill/>
          <a:ln w="9525" cap="flat" cmpd="sng">
            <a:solidFill>
              <a:srgbClr val="595959"/>
            </a:solidFill>
            <a:prstDash val="solid"/>
            <a:round/>
            <a:headEnd type="none" w="med" len="med"/>
            <a:tailEnd type="none" w="med" len="med"/>
          </a:ln>
        </p:spPr>
      </p:cxnSp>
      <p:cxnSp>
        <p:nvCxnSpPr>
          <p:cNvPr id="224" name="Google Shape;224;p38"/>
          <p:cNvCxnSpPr/>
          <p:nvPr/>
        </p:nvCxnSpPr>
        <p:spPr>
          <a:xfrm>
            <a:off x="6127850" y="2388375"/>
            <a:ext cx="577800" cy="560100"/>
          </a:xfrm>
          <a:prstGeom prst="bentConnector3">
            <a:avLst>
              <a:gd name="adj1" fmla="val 99749"/>
            </a:avLst>
          </a:prstGeom>
          <a:noFill/>
          <a:ln w="9525" cap="flat" cmpd="sng">
            <a:solidFill>
              <a:srgbClr val="595959"/>
            </a:solidFill>
            <a:prstDash val="solid"/>
            <a:round/>
            <a:headEnd type="none" w="med" len="med"/>
            <a:tailEnd type="none" w="med" len="med"/>
          </a:ln>
        </p:spPr>
      </p:cxnSp>
      <p:sp>
        <p:nvSpPr>
          <p:cNvPr id="225" name="Google Shape;225;p38"/>
          <p:cNvSpPr txBox="1"/>
          <p:nvPr/>
        </p:nvSpPr>
        <p:spPr>
          <a:xfrm>
            <a:off x="3854530" y="2275725"/>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smtClean="0">
                <a:solidFill>
                  <a:srgbClr val="434343"/>
                </a:solidFill>
                <a:latin typeface="+mj-lt"/>
                <a:ea typeface="Exo 2"/>
                <a:cs typeface="Exo 2"/>
                <a:sym typeface="Exo 2"/>
              </a:rPr>
              <a:t>KINH TẾ TRI THỨC</a:t>
            </a:r>
            <a:endParaRPr b="1" dirty="0">
              <a:solidFill>
                <a:srgbClr val="434343"/>
              </a:solidFill>
              <a:latin typeface="+mj-lt"/>
              <a:ea typeface="Exo 2"/>
              <a:cs typeface="Exo 2"/>
              <a:sym typeface="Exo 2"/>
            </a:endParaRPr>
          </a:p>
        </p:txBody>
      </p:sp>
      <p:sp>
        <p:nvSpPr>
          <p:cNvPr id="228" name="Google Shape;228;p38"/>
          <p:cNvSpPr txBox="1"/>
          <p:nvPr/>
        </p:nvSpPr>
        <p:spPr>
          <a:xfrm>
            <a:off x="3771731" y="484725"/>
            <a:ext cx="1596297" cy="946175"/>
          </a:xfrm>
          <a:prstGeom prst="rect">
            <a:avLst/>
          </a:prstGeom>
          <a:noFill/>
          <a:ln>
            <a:noFill/>
          </a:ln>
        </p:spPr>
        <p:txBody>
          <a:bodyPr spcFirstLastPara="1" wrap="square" lIns="91425" tIns="91425" rIns="91425" bIns="91425" anchor="t" anchorCtr="0">
            <a:noAutofit/>
          </a:bodyPr>
          <a:lstStyle/>
          <a:p>
            <a:pPr lvl="0" algn="ctr">
              <a:buClr>
                <a:srgbClr val="434343"/>
              </a:buClr>
              <a:buSzPts val="1100"/>
            </a:pPr>
            <a:r>
              <a:rPr lang="en-US" sz="1200" dirty="0" err="1" smtClean="0">
                <a:solidFill>
                  <a:schemeClr val="bg1"/>
                </a:solidFill>
                <a:latin typeface="+mj-lt"/>
              </a:rPr>
              <a:t>Cán</a:t>
            </a:r>
            <a:r>
              <a:rPr lang="en-US" sz="1200" dirty="0" smtClean="0">
                <a:solidFill>
                  <a:schemeClr val="bg1"/>
                </a:solidFill>
                <a:latin typeface="+mj-lt"/>
              </a:rPr>
              <a:t> </a:t>
            </a:r>
            <a:r>
              <a:rPr lang="en-US" sz="1200" dirty="0" err="1">
                <a:solidFill>
                  <a:schemeClr val="bg1"/>
                </a:solidFill>
                <a:latin typeface="+mj-lt"/>
              </a:rPr>
              <a:t>cân</a:t>
            </a:r>
            <a:r>
              <a:rPr lang="en-US" sz="1200" dirty="0">
                <a:solidFill>
                  <a:schemeClr val="bg1"/>
                </a:solidFill>
                <a:latin typeface="+mj-lt"/>
              </a:rPr>
              <a:t> </a:t>
            </a:r>
            <a:r>
              <a:rPr lang="en-US" sz="1200" dirty="0" err="1">
                <a:solidFill>
                  <a:schemeClr val="bg1"/>
                </a:solidFill>
                <a:latin typeface="+mj-lt"/>
              </a:rPr>
              <a:t>giữa</a:t>
            </a:r>
            <a:r>
              <a:rPr lang="en-US" sz="1200" dirty="0">
                <a:solidFill>
                  <a:schemeClr val="bg1"/>
                </a:solidFill>
                <a:latin typeface="+mj-lt"/>
              </a:rPr>
              <a:t> </a:t>
            </a:r>
            <a:r>
              <a:rPr lang="en-US" sz="1200" dirty="0" err="1">
                <a:solidFill>
                  <a:schemeClr val="bg1"/>
                </a:solidFill>
                <a:latin typeface="+mj-lt"/>
              </a:rPr>
              <a:t>hai</a:t>
            </a:r>
            <a:r>
              <a:rPr lang="en-US" sz="1200" dirty="0">
                <a:solidFill>
                  <a:schemeClr val="bg1"/>
                </a:solidFill>
                <a:latin typeface="+mj-lt"/>
              </a:rPr>
              <a:t> </a:t>
            </a:r>
            <a:r>
              <a:rPr lang="en-US" sz="1200" dirty="0" err="1">
                <a:solidFill>
                  <a:schemeClr val="bg1"/>
                </a:solidFill>
                <a:latin typeface="+mj-lt"/>
              </a:rPr>
              <a:t>yếu</a:t>
            </a:r>
            <a:r>
              <a:rPr lang="en-US" sz="1200" dirty="0">
                <a:solidFill>
                  <a:schemeClr val="bg1"/>
                </a:solidFill>
                <a:latin typeface="+mj-lt"/>
              </a:rPr>
              <a:t> </a:t>
            </a:r>
            <a:r>
              <a:rPr lang="en-US" sz="1200" dirty="0" err="1">
                <a:solidFill>
                  <a:schemeClr val="bg1"/>
                </a:solidFill>
                <a:latin typeface="+mj-lt"/>
              </a:rPr>
              <a:t>tố</a:t>
            </a:r>
            <a:r>
              <a:rPr lang="en-US" sz="1200" dirty="0">
                <a:solidFill>
                  <a:schemeClr val="bg1"/>
                </a:solidFill>
                <a:latin typeface="+mj-lt"/>
              </a:rPr>
              <a:t> tri </a:t>
            </a:r>
            <a:r>
              <a:rPr lang="en-US" sz="1200" dirty="0" err="1">
                <a:solidFill>
                  <a:schemeClr val="bg1"/>
                </a:solidFill>
                <a:latin typeface="+mj-lt"/>
              </a:rPr>
              <a:t>thức</a:t>
            </a:r>
            <a:r>
              <a:rPr lang="en-US" sz="1200" dirty="0">
                <a:solidFill>
                  <a:schemeClr val="bg1"/>
                </a:solidFill>
                <a:latin typeface="+mj-lt"/>
              </a:rPr>
              <a:t> </a:t>
            </a:r>
            <a:r>
              <a:rPr lang="en-US" sz="1200" dirty="0" err="1">
                <a:solidFill>
                  <a:schemeClr val="bg1"/>
                </a:solidFill>
                <a:latin typeface="+mj-lt"/>
              </a:rPr>
              <a:t>và</a:t>
            </a:r>
            <a:r>
              <a:rPr lang="en-US" sz="1200" dirty="0">
                <a:solidFill>
                  <a:schemeClr val="bg1"/>
                </a:solidFill>
                <a:latin typeface="+mj-lt"/>
              </a:rPr>
              <a:t> </a:t>
            </a:r>
            <a:r>
              <a:rPr lang="en-US" sz="1200" dirty="0" err="1">
                <a:solidFill>
                  <a:schemeClr val="bg1"/>
                </a:solidFill>
                <a:latin typeface="+mj-lt"/>
              </a:rPr>
              <a:t>các</a:t>
            </a:r>
            <a:r>
              <a:rPr lang="en-US" sz="1200" dirty="0">
                <a:solidFill>
                  <a:schemeClr val="bg1"/>
                </a:solidFill>
                <a:latin typeface="+mj-lt"/>
              </a:rPr>
              <a:t> </a:t>
            </a:r>
            <a:r>
              <a:rPr lang="en-US" sz="1200" dirty="0" err="1">
                <a:solidFill>
                  <a:schemeClr val="bg1"/>
                </a:solidFill>
                <a:latin typeface="+mj-lt"/>
              </a:rPr>
              <a:t>nguồn</a:t>
            </a:r>
            <a:r>
              <a:rPr lang="en-US" sz="1200" dirty="0">
                <a:solidFill>
                  <a:schemeClr val="bg1"/>
                </a:solidFill>
                <a:latin typeface="+mj-lt"/>
              </a:rPr>
              <a:t> </a:t>
            </a:r>
            <a:r>
              <a:rPr lang="en-US" sz="1200" dirty="0" err="1">
                <a:solidFill>
                  <a:schemeClr val="bg1"/>
                </a:solidFill>
                <a:latin typeface="+mj-lt"/>
              </a:rPr>
              <a:t>lực</a:t>
            </a:r>
            <a:r>
              <a:rPr lang="en-US" sz="1200" dirty="0">
                <a:solidFill>
                  <a:schemeClr val="bg1"/>
                </a:solidFill>
                <a:latin typeface="+mj-lt"/>
              </a:rPr>
              <a:t> </a:t>
            </a:r>
            <a:r>
              <a:rPr lang="en-US" sz="1200" dirty="0" err="1">
                <a:solidFill>
                  <a:schemeClr val="bg1"/>
                </a:solidFill>
                <a:latin typeface="+mj-lt"/>
              </a:rPr>
              <a:t>đang</a:t>
            </a:r>
            <a:r>
              <a:rPr lang="en-US" sz="1200" dirty="0">
                <a:solidFill>
                  <a:schemeClr val="bg1"/>
                </a:solidFill>
                <a:latin typeface="+mj-lt"/>
              </a:rPr>
              <a:t> </a:t>
            </a:r>
            <a:r>
              <a:rPr lang="en-US" sz="1200" dirty="0" err="1">
                <a:solidFill>
                  <a:schemeClr val="bg1"/>
                </a:solidFill>
                <a:latin typeface="+mj-lt"/>
              </a:rPr>
              <a:t>nghiêng</a:t>
            </a:r>
            <a:r>
              <a:rPr lang="en-US" sz="1200" dirty="0">
                <a:solidFill>
                  <a:schemeClr val="bg1"/>
                </a:solidFill>
                <a:latin typeface="+mj-lt"/>
              </a:rPr>
              <a:t> về tri </a:t>
            </a:r>
            <a:r>
              <a:rPr lang="en-US" sz="1200" dirty="0" err="1">
                <a:solidFill>
                  <a:schemeClr val="bg1"/>
                </a:solidFill>
                <a:latin typeface="+mj-lt"/>
              </a:rPr>
              <a:t>thức</a:t>
            </a:r>
            <a:endParaRPr sz="1200" dirty="0">
              <a:solidFill>
                <a:schemeClr val="bg1"/>
              </a:solidFill>
              <a:latin typeface="+mj-lt"/>
              <a:ea typeface="Roboto Condensed Light"/>
              <a:cs typeface="Roboto Condensed Light"/>
              <a:sym typeface="Roboto Condensed Light"/>
            </a:endParaRPr>
          </a:p>
        </p:txBody>
      </p:sp>
      <p:sp>
        <p:nvSpPr>
          <p:cNvPr id="2" name="Right Arrow 1"/>
          <p:cNvSpPr/>
          <p:nvPr/>
        </p:nvSpPr>
        <p:spPr>
          <a:xfrm>
            <a:off x="352338" y="4429387"/>
            <a:ext cx="780176" cy="360727"/>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308683" y="4429387"/>
            <a:ext cx="6067529" cy="523220"/>
          </a:xfrm>
          <a:prstGeom prst="rect">
            <a:avLst/>
          </a:prstGeom>
          <a:solidFill>
            <a:schemeClr val="accent2"/>
          </a:solidFill>
        </p:spPr>
        <p:txBody>
          <a:bodyPr wrap="square" rtlCol="0">
            <a:spAutoFit/>
          </a:bodyPr>
          <a:lstStyle/>
          <a:p>
            <a:r>
              <a:rPr lang="en-US" dirty="0" err="1" smtClean="0"/>
              <a:t>Kết</a:t>
            </a:r>
            <a:r>
              <a:rPr lang="en-US" dirty="0" smtClean="0"/>
              <a:t> </a:t>
            </a:r>
            <a:r>
              <a:rPr lang="en-US" dirty="0" err="1" smtClean="0"/>
              <a:t>cấu</a:t>
            </a:r>
            <a:r>
              <a:rPr lang="en-US" dirty="0" smtClean="0"/>
              <a:t> </a:t>
            </a:r>
            <a:r>
              <a:rPr lang="en-US" dirty="0" err="1" smtClean="0"/>
              <a:t>ngành</a:t>
            </a:r>
            <a:r>
              <a:rPr lang="en-US" dirty="0" smtClean="0"/>
              <a:t> </a:t>
            </a:r>
            <a:r>
              <a:rPr lang="en-US" dirty="0" err="1" smtClean="0"/>
              <a:t>nghề</a:t>
            </a:r>
            <a:r>
              <a:rPr lang="en-US" dirty="0" smtClean="0"/>
              <a:t> </a:t>
            </a:r>
            <a:r>
              <a:rPr lang="en-US" dirty="0" err="1" smtClean="0"/>
              <a:t>của</a:t>
            </a:r>
            <a:r>
              <a:rPr lang="en-US" dirty="0" smtClean="0"/>
              <a:t> CNTB được </a:t>
            </a:r>
            <a:r>
              <a:rPr lang="en-US" dirty="0" err="1" smtClean="0"/>
              <a:t>điều</a:t>
            </a:r>
            <a:r>
              <a:rPr lang="en-US" dirty="0" smtClean="0"/>
              <a:t> </a:t>
            </a:r>
            <a:r>
              <a:rPr lang="en-US" dirty="0" err="1" smtClean="0"/>
              <a:t>chỉnh</a:t>
            </a:r>
            <a:r>
              <a:rPr lang="en-US" dirty="0" smtClean="0"/>
              <a:t> </a:t>
            </a:r>
            <a:r>
              <a:rPr lang="en-US" dirty="0" err="1" smtClean="0"/>
              <a:t>và</a:t>
            </a:r>
            <a:r>
              <a:rPr lang="en-US" dirty="0" smtClean="0"/>
              <a:t> </a:t>
            </a:r>
            <a:r>
              <a:rPr lang="en-US" dirty="0" err="1" smtClean="0"/>
              <a:t>nâng</a:t>
            </a:r>
            <a:r>
              <a:rPr lang="en-US" dirty="0" smtClean="0"/>
              <a:t> </a:t>
            </a:r>
            <a:r>
              <a:rPr lang="en-US" dirty="0" err="1" smtClean="0"/>
              <a:t>cấp</a:t>
            </a:r>
            <a:r>
              <a:rPr lang="en-US" dirty="0" smtClean="0"/>
              <a:t> hơn </a:t>
            </a:r>
            <a:r>
              <a:rPr lang="en-US" dirty="0" err="1" smtClean="0"/>
              <a:t>chuyển</a:t>
            </a:r>
            <a:r>
              <a:rPr lang="en-US" dirty="0" smtClean="0"/>
              <a:t> sang </a:t>
            </a:r>
            <a:r>
              <a:rPr lang="en-US" dirty="0" err="1" smtClean="0"/>
              <a:t>dịch</a:t>
            </a:r>
            <a:r>
              <a:rPr lang="en-US" dirty="0" smtClean="0"/>
              <a:t> </a:t>
            </a:r>
            <a:r>
              <a:rPr lang="en-US" dirty="0" err="1" smtClean="0"/>
              <a:t>vụ</a:t>
            </a:r>
            <a:r>
              <a:rPr lang="en-US" dirty="0" smtClean="0"/>
              <a:t> </a:t>
            </a:r>
            <a:r>
              <a:rPr lang="en-US" dirty="0" err="1" smtClean="0"/>
              <a:t>hóa</a:t>
            </a:r>
            <a:r>
              <a:rPr lang="en-US" dirty="0" smtClean="0"/>
              <a:t> </a:t>
            </a:r>
            <a:r>
              <a:rPr lang="en-US" dirty="0" err="1" smtClean="0"/>
              <a:t>hiện</a:t>
            </a:r>
            <a:r>
              <a:rPr lang="en-US" dirty="0" smtClean="0"/>
              <a:t> </a:t>
            </a:r>
            <a:r>
              <a:rPr lang="en-US" dirty="0" err="1" smtClean="0"/>
              <a:t>đại</a:t>
            </a:r>
            <a:r>
              <a:rPr lang="en-US" dirty="0" smtClean="0"/>
              <a:t> </a:t>
            </a:r>
            <a:r>
              <a:rPr lang="en-US" dirty="0" err="1" smtClean="0"/>
              <a:t>hóa</a:t>
            </a:r>
            <a:r>
              <a:rPr lang="en-US" dirty="0" smtClean="0"/>
              <a:t> công </a:t>
            </a:r>
            <a:r>
              <a:rPr lang="en-US" dirty="0" err="1" smtClean="0"/>
              <a:t>nghiệp</a:t>
            </a:r>
            <a:r>
              <a:rPr lang="en-US" dirty="0" smtClean="0"/>
              <a:t> </a:t>
            </a:r>
            <a:r>
              <a:rPr lang="en-US" dirty="0" err="1" smtClean="0"/>
              <a:t>hóa</a:t>
            </a:r>
            <a:endParaRPr lang="en-US" dirty="0"/>
          </a:p>
        </p:txBody>
      </p:sp>
    </p:spTree>
    <p:extLst>
      <p:ext uri="{BB962C8B-B14F-4D97-AF65-F5344CB8AC3E}">
        <p14:creationId xmlns:p14="http://schemas.microsoft.com/office/powerpoint/2010/main" val="186987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16" grpId="0"/>
      <p:bldP spid="217" grpId="0" animBg="1"/>
      <p:bldP spid="219" grpId="0"/>
      <p:bldP spid="222" grpId="0" animBg="1"/>
      <p:bldP spid="228" grpId="0"/>
      <p:bldP spid="2"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pic>
        <p:nvPicPr>
          <p:cNvPr id="3" name="Picture 2"/>
          <p:cNvPicPr>
            <a:picLocks noChangeAspect="1"/>
          </p:cNvPicPr>
          <p:nvPr/>
        </p:nvPicPr>
        <p:blipFill>
          <a:blip r:embed="rId2"/>
          <a:stretch>
            <a:fillRect/>
          </a:stretch>
        </p:blipFill>
        <p:spPr>
          <a:xfrm>
            <a:off x="0" y="494952"/>
            <a:ext cx="9239294" cy="3523376"/>
          </a:xfrm>
          <a:prstGeom prst="rect">
            <a:avLst/>
          </a:prstGeom>
        </p:spPr>
      </p:pic>
    </p:spTree>
    <p:extLst>
      <p:ext uri="{BB962C8B-B14F-4D97-AF65-F5344CB8AC3E}">
        <p14:creationId xmlns:p14="http://schemas.microsoft.com/office/powerpoint/2010/main" val="26832925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ctrTitle"/>
          </p:nvPr>
        </p:nvSpPr>
        <p:spPr>
          <a:xfrm>
            <a:off x="1968888" y="160518"/>
            <a:ext cx="5214300" cy="946200"/>
          </a:xfrm>
          <a:prstGeom prst="rect">
            <a:avLst/>
          </a:prstGeom>
        </p:spPr>
        <p:txBody>
          <a:bodyPr spcFirstLastPara="1" wrap="square" lIns="91425" tIns="91425" rIns="91425" bIns="91425" anchor="t" anchorCtr="0">
            <a:noAutofit/>
          </a:bodyPr>
          <a:lstStyle/>
          <a:p>
            <a:r>
              <a:rPr lang="en-US" dirty="0" err="1">
                <a:latin typeface="Exo 2" panose="020B0604020202020204" charset="0"/>
              </a:rPr>
              <a:t>Sự</a:t>
            </a:r>
            <a:r>
              <a:rPr lang="en-US" dirty="0">
                <a:latin typeface="Exo 2" panose="020B0604020202020204" charset="0"/>
              </a:rPr>
              <a:t> </a:t>
            </a:r>
            <a:r>
              <a:rPr lang="en-US" dirty="0" err="1">
                <a:latin typeface="Exo 2" panose="020B0604020202020204" charset="0"/>
              </a:rPr>
              <a:t>điều</a:t>
            </a:r>
            <a:r>
              <a:rPr lang="en-US" dirty="0">
                <a:latin typeface="Exo 2" panose="020B0604020202020204" charset="0"/>
              </a:rPr>
              <a:t> </a:t>
            </a:r>
            <a:r>
              <a:rPr lang="en-US" dirty="0" err="1">
                <a:latin typeface="Exo 2" panose="020B0604020202020204" charset="0"/>
              </a:rPr>
              <a:t>chỉnh</a:t>
            </a:r>
            <a:r>
              <a:rPr lang="en-US" dirty="0">
                <a:latin typeface="Exo 2" panose="020B0604020202020204" charset="0"/>
              </a:rPr>
              <a:t> về </a:t>
            </a:r>
            <a:r>
              <a:rPr lang="en-US" dirty="0" err="1">
                <a:latin typeface="Exo 2" panose="020B0604020202020204" charset="0"/>
              </a:rPr>
              <a:t>quan</a:t>
            </a:r>
            <a:r>
              <a:rPr lang="en-US" dirty="0">
                <a:latin typeface="Exo 2" panose="020B0604020202020204" charset="0"/>
              </a:rPr>
              <a:t> </a:t>
            </a:r>
            <a:r>
              <a:rPr lang="en-US" dirty="0" err="1">
                <a:latin typeface="Exo 2" panose="020B0604020202020204" charset="0"/>
              </a:rPr>
              <a:t>hệ</a:t>
            </a:r>
            <a:r>
              <a:rPr lang="en-US" dirty="0">
                <a:latin typeface="Exo 2" panose="020B0604020202020204" charset="0"/>
              </a:rPr>
              <a:t> </a:t>
            </a:r>
            <a:r>
              <a:rPr lang="en-US" dirty="0" err="1">
                <a:latin typeface="Exo 2" panose="020B0604020202020204" charset="0"/>
              </a:rPr>
              <a:t>sản</a:t>
            </a:r>
            <a:r>
              <a:rPr lang="en-US" dirty="0">
                <a:latin typeface="Exo 2" panose="020B0604020202020204" charset="0"/>
              </a:rPr>
              <a:t> </a:t>
            </a:r>
            <a:r>
              <a:rPr lang="en-US" dirty="0" err="1">
                <a:latin typeface="Exo 2" panose="020B0604020202020204" charset="0"/>
              </a:rPr>
              <a:t>xuất</a:t>
            </a:r>
            <a:r>
              <a:rPr lang="en-US" dirty="0">
                <a:latin typeface="Exo 2" panose="020B0604020202020204" charset="0"/>
              </a:rPr>
              <a:t> </a:t>
            </a:r>
            <a:r>
              <a:rPr lang="en-US" dirty="0" err="1">
                <a:latin typeface="Exo 2" panose="020B0604020202020204" charset="0"/>
              </a:rPr>
              <a:t>và</a:t>
            </a:r>
            <a:r>
              <a:rPr lang="en-US" dirty="0">
                <a:latin typeface="Exo 2" panose="020B0604020202020204" charset="0"/>
              </a:rPr>
              <a:t> </a:t>
            </a:r>
            <a:r>
              <a:rPr lang="en-US" dirty="0" err="1">
                <a:latin typeface="Exo 2" panose="020B0604020202020204" charset="0"/>
              </a:rPr>
              <a:t>quan</a:t>
            </a:r>
            <a:r>
              <a:rPr lang="en-US" dirty="0">
                <a:latin typeface="Exo 2" panose="020B0604020202020204" charset="0"/>
              </a:rPr>
              <a:t> </a:t>
            </a:r>
            <a:r>
              <a:rPr lang="en-US" dirty="0" err="1">
                <a:latin typeface="Exo 2" panose="020B0604020202020204" charset="0"/>
              </a:rPr>
              <a:t>hệ</a:t>
            </a:r>
            <a:r>
              <a:rPr lang="en-US" dirty="0">
                <a:latin typeface="Exo 2" panose="020B0604020202020204" charset="0"/>
              </a:rPr>
              <a:t> </a:t>
            </a:r>
            <a:r>
              <a:rPr lang="en-US" dirty="0" err="1">
                <a:latin typeface="Exo 2" panose="020B0604020202020204" charset="0"/>
              </a:rPr>
              <a:t>giai</a:t>
            </a:r>
            <a:r>
              <a:rPr lang="en-US" dirty="0">
                <a:latin typeface="Exo 2" panose="020B0604020202020204" charset="0"/>
              </a:rPr>
              <a:t> </a:t>
            </a:r>
            <a:r>
              <a:rPr lang="en-US" dirty="0" err="1">
                <a:latin typeface="Exo 2" panose="020B0604020202020204" charset="0"/>
              </a:rPr>
              <a:t>cấp</a:t>
            </a:r>
            <a:endParaRPr lang="en-US" dirty="0"/>
          </a:p>
        </p:txBody>
      </p:sp>
      <p:grpSp>
        <p:nvGrpSpPr>
          <p:cNvPr id="525" name="Google Shape;525;p53"/>
          <p:cNvGrpSpPr/>
          <p:nvPr/>
        </p:nvGrpSpPr>
        <p:grpSpPr>
          <a:xfrm>
            <a:off x="1777649" y="862975"/>
            <a:ext cx="6078626" cy="3075184"/>
            <a:chOff x="238143" y="644567"/>
            <a:chExt cx="7141900" cy="4411675"/>
          </a:xfrm>
        </p:grpSpPr>
        <p:sp>
          <p:nvSpPr>
            <p:cNvPr id="526" name="Google Shape;526;p53"/>
            <p:cNvSpPr/>
            <p:nvPr/>
          </p:nvSpPr>
          <p:spPr>
            <a:xfrm>
              <a:off x="238143" y="644567"/>
              <a:ext cx="7141900" cy="4411675"/>
            </a:xfrm>
            <a:custGeom>
              <a:avLst/>
              <a:gdLst/>
              <a:ahLst/>
              <a:cxnLst/>
              <a:rect l="l" t="t" r="r" b="b"/>
              <a:pathLst>
                <a:path w="285676" h="176467" extrusionOk="0">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3"/>
            <p:cNvSpPr/>
            <p:nvPr/>
          </p:nvSpPr>
          <p:spPr>
            <a:xfrm>
              <a:off x="1276275" y="820075"/>
              <a:ext cx="281325" cy="1162475"/>
            </a:xfrm>
            <a:custGeom>
              <a:avLst/>
              <a:gdLst/>
              <a:ahLst/>
              <a:cxnLst/>
              <a:rect l="l" t="t" r="r" b="b"/>
              <a:pathLst>
                <a:path w="11253" h="46499" fill="none" extrusionOk="0">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3"/>
            <p:cNvSpPr/>
            <p:nvPr/>
          </p:nvSpPr>
          <p:spPr>
            <a:xfrm>
              <a:off x="582600" y="1045050"/>
              <a:ext cx="854975" cy="266225"/>
            </a:xfrm>
            <a:custGeom>
              <a:avLst/>
              <a:gdLst/>
              <a:ahLst/>
              <a:cxnLst/>
              <a:rect l="l" t="t" r="r" b="b"/>
              <a:pathLst>
                <a:path w="34199" h="10649" fill="none" extrusionOk="0">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3"/>
            <p:cNvSpPr/>
            <p:nvPr/>
          </p:nvSpPr>
          <p:spPr>
            <a:xfrm>
              <a:off x="1621275" y="846350"/>
              <a:ext cx="453750" cy="866175"/>
            </a:xfrm>
            <a:custGeom>
              <a:avLst/>
              <a:gdLst/>
              <a:ahLst/>
              <a:cxnLst/>
              <a:rect l="l" t="t" r="r" b="b"/>
              <a:pathLst>
                <a:path w="18150" h="34647" fill="none" extrusionOk="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3"/>
            <p:cNvSpPr/>
            <p:nvPr/>
          </p:nvSpPr>
          <p:spPr>
            <a:xfrm>
              <a:off x="353850" y="1731275"/>
              <a:ext cx="1653675" cy="393750"/>
            </a:xfrm>
            <a:custGeom>
              <a:avLst/>
              <a:gdLst/>
              <a:ahLst/>
              <a:cxnLst/>
              <a:rect l="l" t="t" r="r" b="b"/>
              <a:pathLst>
                <a:path w="66147" h="15750" fill="none" extrusionOk="0">
                  <a:moveTo>
                    <a:pt x="0" y="0"/>
                  </a:moveTo>
                  <a:cubicBezTo>
                    <a:pt x="0" y="0"/>
                    <a:pt x="47247" y="14399"/>
                    <a:pt x="66146" y="157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3"/>
            <p:cNvSpPr/>
            <p:nvPr/>
          </p:nvSpPr>
          <p:spPr>
            <a:xfrm>
              <a:off x="2877475" y="1030075"/>
              <a:ext cx="120000" cy="1387425"/>
            </a:xfrm>
            <a:custGeom>
              <a:avLst/>
              <a:gdLst/>
              <a:ahLst/>
              <a:cxnLst/>
              <a:rect l="l" t="t" r="r" b="b"/>
              <a:pathLst>
                <a:path w="4800" h="55497" fill="none" extrusionOk="0">
                  <a:moveTo>
                    <a:pt x="4799" y="0"/>
                  </a:moveTo>
                  <a:cubicBezTo>
                    <a:pt x="4799" y="0"/>
                    <a:pt x="299" y="47098"/>
                    <a:pt x="1" y="5549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3"/>
            <p:cNvSpPr/>
            <p:nvPr/>
          </p:nvSpPr>
          <p:spPr>
            <a:xfrm>
              <a:off x="1482975" y="1633800"/>
              <a:ext cx="1651475" cy="1482250"/>
            </a:xfrm>
            <a:custGeom>
              <a:avLst/>
              <a:gdLst/>
              <a:ahLst/>
              <a:cxnLst/>
              <a:rect l="l" t="t" r="r" b="b"/>
              <a:pathLst>
                <a:path w="66059" h="59290" fill="none" extrusionOk="0">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3"/>
            <p:cNvSpPr/>
            <p:nvPr/>
          </p:nvSpPr>
          <p:spPr>
            <a:xfrm>
              <a:off x="2935868" y="2093389"/>
              <a:ext cx="948700" cy="52525"/>
            </a:xfrm>
            <a:custGeom>
              <a:avLst/>
              <a:gdLst/>
              <a:ahLst/>
              <a:cxnLst/>
              <a:rect l="l" t="t" r="r" b="b"/>
              <a:pathLst>
                <a:path w="37948" h="2101" fill="none" extrusionOk="0">
                  <a:moveTo>
                    <a:pt x="0" y="0"/>
                  </a:moveTo>
                  <a:cubicBezTo>
                    <a:pt x="0" y="0"/>
                    <a:pt x="27298" y="2101"/>
                    <a:pt x="37948" y="90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3"/>
            <p:cNvSpPr/>
            <p:nvPr/>
          </p:nvSpPr>
          <p:spPr>
            <a:xfrm>
              <a:off x="3743675" y="1075075"/>
              <a:ext cx="581200" cy="3329825"/>
            </a:xfrm>
            <a:custGeom>
              <a:avLst/>
              <a:gdLst/>
              <a:ahLst/>
              <a:cxnLst/>
              <a:rect l="l" t="t" r="r" b="b"/>
              <a:pathLst>
                <a:path w="23248" h="133193" fill="none" extrusionOk="0">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3"/>
            <p:cNvSpPr/>
            <p:nvPr/>
          </p:nvSpPr>
          <p:spPr>
            <a:xfrm>
              <a:off x="4272400" y="1210050"/>
              <a:ext cx="648700" cy="3048600"/>
            </a:xfrm>
            <a:custGeom>
              <a:avLst/>
              <a:gdLst/>
              <a:ahLst/>
              <a:cxnLst/>
              <a:rect l="l" t="t" r="r" b="b"/>
              <a:pathLst>
                <a:path w="25948" h="121944" fill="none" extrusionOk="0">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3"/>
            <p:cNvSpPr/>
            <p:nvPr/>
          </p:nvSpPr>
          <p:spPr>
            <a:xfrm>
              <a:off x="747575" y="1892500"/>
              <a:ext cx="592500" cy="1346200"/>
            </a:xfrm>
            <a:custGeom>
              <a:avLst/>
              <a:gdLst/>
              <a:ahLst/>
              <a:cxnLst/>
              <a:rect l="l" t="t" r="r" b="b"/>
              <a:pathLst>
                <a:path w="23700" h="53848" fill="none" extrusionOk="0">
                  <a:moveTo>
                    <a:pt x="23699" y="53848"/>
                  </a:moveTo>
                  <a:cubicBezTo>
                    <a:pt x="22049" y="52348"/>
                    <a:pt x="2101" y="21300"/>
                    <a:pt x="1051" y="20701"/>
                  </a:cubicBezTo>
                  <a:cubicBezTo>
                    <a:pt x="0" y="20100"/>
                    <a:pt x="6150" y="0"/>
                    <a:pt x="615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3"/>
            <p:cNvSpPr/>
            <p:nvPr/>
          </p:nvSpPr>
          <p:spPr>
            <a:xfrm>
              <a:off x="1222175" y="2080000"/>
              <a:ext cx="410375" cy="1540775"/>
            </a:xfrm>
            <a:custGeom>
              <a:avLst/>
              <a:gdLst/>
              <a:ahLst/>
              <a:cxnLst/>
              <a:rect l="l" t="t" r="r" b="b"/>
              <a:pathLst>
                <a:path w="16415" h="61631" fill="none" extrusionOk="0">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3"/>
            <p:cNvSpPr/>
            <p:nvPr/>
          </p:nvSpPr>
          <p:spPr>
            <a:xfrm>
              <a:off x="2011500" y="2339225"/>
              <a:ext cx="224550" cy="1685800"/>
            </a:xfrm>
            <a:custGeom>
              <a:avLst/>
              <a:gdLst/>
              <a:ahLst/>
              <a:cxnLst/>
              <a:rect l="l" t="t" r="r" b="b"/>
              <a:pathLst>
                <a:path w="8982" h="67432" fill="none" extrusionOk="0">
                  <a:moveTo>
                    <a:pt x="8982" y="1"/>
                  </a:moveTo>
                  <a:cubicBezTo>
                    <a:pt x="8982" y="1"/>
                    <a:pt x="1" y="64684"/>
                    <a:pt x="844" y="6743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3"/>
            <p:cNvSpPr/>
            <p:nvPr/>
          </p:nvSpPr>
          <p:spPr>
            <a:xfrm>
              <a:off x="2928350" y="3118725"/>
              <a:ext cx="25" cy="25"/>
            </a:xfrm>
            <a:custGeom>
              <a:avLst/>
              <a:gdLst/>
              <a:ahLst/>
              <a:cxnLst/>
              <a:rect l="l" t="t" r="r" b="b"/>
              <a:pathLst>
                <a:path w="1" h="1" fill="none" extrusionOk="0">
                  <a:moveTo>
                    <a:pt x="0" y="0"/>
                  </a:moveTo>
                  <a:close/>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3"/>
            <p:cNvSpPr/>
            <p:nvPr/>
          </p:nvSpPr>
          <p:spPr>
            <a:xfrm>
              <a:off x="2369025" y="3100175"/>
              <a:ext cx="609525" cy="858800"/>
            </a:xfrm>
            <a:custGeom>
              <a:avLst/>
              <a:gdLst/>
              <a:ahLst/>
              <a:cxnLst/>
              <a:rect l="l" t="t" r="r" b="b"/>
              <a:pathLst>
                <a:path w="24381" h="34352" fill="none" extrusionOk="0">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3"/>
            <p:cNvSpPr/>
            <p:nvPr/>
          </p:nvSpPr>
          <p:spPr>
            <a:xfrm>
              <a:off x="3102725" y="3116025"/>
              <a:ext cx="1023450" cy="43700"/>
            </a:xfrm>
            <a:custGeom>
              <a:avLst/>
              <a:gdLst/>
              <a:ahLst/>
              <a:cxnLst/>
              <a:rect l="l" t="t" r="r" b="b"/>
              <a:pathLst>
                <a:path w="40938" h="1748" fill="none" extrusionOk="0">
                  <a:moveTo>
                    <a:pt x="1" y="1"/>
                  </a:moveTo>
                  <a:cubicBezTo>
                    <a:pt x="1" y="1"/>
                    <a:pt x="34206" y="1748"/>
                    <a:pt x="40938" y="55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3"/>
            <p:cNvSpPr/>
            <p:nvPr/>
          </p:nvSpPr>
          <p:spPr>
            <a:xfrm>
              <a:off x="2962700" y="3208525"/>
              <a:ext cx="1193500" cy="506425"/>
            </a:xfrm>
            <a:custGeom>
              <a:avLst/>
              <a:gdLst/>
              <a:ahLst/>
              <a:cxnLst/>
              <a:rect l="l" t="t" r="r" b="b"/>
              <a:pathLst>
                <a:path w="47740" h="20257" fill="none" extrusionOk="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3"/>
            <p:cNvSpPr/>
            <p:nvPr/>
          </p:nvSpPr>
          <p:spPr>
            <a:xfrm>
              <a:off x="3126500" y="2611350"/>
              <a:ext cx="883400" cy="39250"/>
            </a:xfrm>
            <a:custGeom>
              <a:avLst/>
              <a:gdLst/>
              <a:ahLst/>
              <a:cxnLst/>
              <a:rect l="l" t="t" r="r" b="b"/>
              <a:pathLst>
                <a:path w="35336" h="1570" fill="none" extrusionOk="0">
                  <a:moveTo>
                    <a:pt x="1" y="1"/>
                  </a:moveTo>
                  <a:cubicBezTo>
                    <a:pt x="1" y="1"/>
                    <a:pt x="21631" y="1569"/>
                    <a:pt x="35336" y="4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3"/>
            <p:cNvSpPr/>
            <p:nvPr/>
          </p:nvSpPr>
          <p:spPr>
            <a:xfrm>
              <a:off x="3937700" y="2484525"/>
              <a:ext cx="578425" cy="37050"/>
            </a:xfrm>
            <a:custGeom>
              <a:avLst/>
              <a:gdLst/>
              <a:ahLst/>
              <a:cxnLst/>
              <a:rect l="l" t="t" r="r" b="b"/>
              <a:pathLst>
                <a:path w="23137" h="1482" fill="none" extrusionOk="0">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3"/>
            <p:cNvSpPr/>
            <p:nvPr/>
          </p:nvSpPr>
          <p:spPr>
            <a:xfrm>
              <a:off x="3863650" y="1990000"/>
              <a:ext cx="645000" cy="37450"/>
            </a:xfrm>
            <a:custGeom>
              <a:avLst/>
              <a:gdLst/>
              <a:ahLst/>
              <a:cxnLst/>
              <a:rect l="l" t="t" r="r" b="b"/>
              <a:pathLst>
                <a:path w="25800" h="1498" fill="none" extrusionOk="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p:nvPr/>
          </p:nvSpPr>
          <p:spPr>
            <a:xfrm>
              <a:off x="4357825" y="1409125"/>
              <a:ext cx="694950" cy="1694625"/>
            </a:xfrm>
            <a:custGeom>
              <a:avLst/>
              <a:gdLst/>
              <a:ahLst/>
              <a:cxnLst/>
              <a:rect l="l" t="t" r="r" b="b"/>
              <a:pathLst>
                <a:path w="27798" h="67785" fill="none" extrusionOk="0">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3"/>
            <p:cNvSpPr/>
            <p:nvPr/>
          </p:nvSpPr>
          <p:spPr>
            <a:xfrm>
              <a:off x="4595625" y="2126625"/>
              <a:ext cx="334625" cy="30275"/>
            </a:xfrm>
            <a:custGeom>
              <a:avLst/>
              <a:gdLst/>
              <a:ahLst/>
              <a:cxnLst/>
              <a:rect l="l" t="t" r="r" b="b"/>
              <a:pathLst>
                <a:path w="13385" h="1211" fill="none" extrusionOk="0">
                  <a:moveTo>
                    <a:pt x="0" y="1105"/>
                  </a:moveTo>
                  <a:cubicBezTo>
                    <a:pt x="0" y="1105"/>
                    <a:pt x="2855" y="1210"/>
                    <a:pt x="3806" y="1210"/>
                  </a:cubicBezTo>
                  <a:cubicBezTo>
                    <a:pt x="4757" y="1210"/>
                    <a:pt x="8563" y="682"/>
                    <a:pt x="8563" y="682"/>
                  </a:cubicBezTo>
                  <a:lnTo>
                    <a:pt x="11415" y="154"/>
                  </a:lnTo>
                  <a:lnTo>
                    <a:pt x="13385" y="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3"/>
            <p:cNvSpPr/>
            <p:nvPr/>
          </p:nvSpPr>
          <p:spPr>
            <a:xfrm>
              <a:off x="4114725" y="3168900"/>
              <a:ext cx="700250" cy="103100"/>
            </a:xfrm>
            <a:custGeom>
              <a:avLst/>
              <a:gdLst/>
              <a:ahLst/>
              <a:cxnLst/>
              <a:rect l="l" t="t" r="r" b="b"/>
              <a:pathLst>
                <a:path w="28010" h="4124" fill="none" extrusionOk="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3"/>
            <p:cNvSpPr/>
            <p:nvPr/>
          </p:nvSpPr>
          <p:spPr>
            <a:xfrm>
              <a:off x="5034250" y="2137325"/>
              <a:ext cx="497000" cy="104200"/>
            </a:xfrm>
            <a:custGeom>
              <a:avLst/>
              <a:gdLst/>
              <a:ahLst/>
              <a:cxnLst/>
              <a:rect l="l" t="t" r="r" b="b"/>
              <a:pathLst>
                <a:path w="19880" h="4168" fill="none" extrusionOk="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3"/>
            <p:cNvSpPr/>
            <p:nvPr/>
          </p:nvSpPr>
          <p:spPr>
            <a:xfrm>
              <a:off x="4849850" y="2815300"/>
              <a:ext cx="1684500" cy="353625"/>
            </a:xfrm>
            <a:custGeom>
              <a:avLst/>
              <a:gdLst/>
              <a:ahLst/>
              <a:cxnLst/>
              <a:rect l="l" t="t" r="r" b="b"/>
              <a:pathLst>
                <a:path w="67380" h="14145" fill="none" extrusionOk="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3"/>
            <p:cNvSpPr/>
            <p:nvPr/>
          </p:nvSpPr>
          <p:spPr>
            <a:xfrm>
              <a:off x="4220425" y="3792500"/>
              <a:ext cx="414900" cy="23800"/>
            </a:xfrm>
            <a:custGeom>
              <a:avLst/>
              <a:gdLst/>
              <a:ahLst/>
              <a:cxnLst/>
              <a:rect l="l" t="t" r="r" b="b"/>
              <a:pathLst>
                <a:path w="16596" h="952" fill="none" extrusionOk="0">
                  <a:moveTo>
                    <a:pt x="1" y="951"/>
                  </a:moveTo>
                  <a:cubicBezTo>
                    <a:pt x="1" y="951"/>
                    <a:pt x="5391" y="634"/>
                    <a:pt x="7082" y="740"/>
                  </a:cubicBezTo>
                  <a:cubicBezTo>
                    <a:pt x="8774" y="845"/>
                    <a:pt x="16595" y="0"/>
                    <a:pt x="16595"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3"/>
            <p:cNvSpPr/>
            <p:nvPr/>
          </p:nvSpPr>
          <p:spPr>
            <a:xfrm>
              <a:off x="4748875" y="3227025"/>
              <a:ext cx="1705325" cy="216725"/>
            </a:xfrm>
            <a:custGeom>
              <a:avLst/>
              <a:gdLst/>
              <a:ahLst/>
              <a:cxnLst/>
              <a:rect l="l" t="t" r="r" b="b"/>
              <a:pathLst>
                <a:path w="68213" h="8669" fill="none" extrusionOk="0">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3"/>
            <p:cNvSpPr/>
            <p:nvPr/>
          </p:nvSpPr>
          <p:spPr>
            <a:xfrm>
              <a:off x="5179575" y="4027625"/>
              <a:ext cx="837625" cy="190775"/>
            </a:xfrm>
            <a:custGeom>
              <a:avLst/>
              <a:gdLst/>
              <a:ahLst/>
              <a:cxnLst/>
              <a:rect l="l" t="t" r="r" b="b"/>
              <a:pathLst>
                <a:path w="33505" h="7631" fill="none" extrusionOk="0">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3"/>
            <p:cNvSpPr/>
            <p:nvPr/>
          </p:nvSpPr>
          <p:spPr>
            <a:xfrm>
              <a:off x="5010475" y="3409325"/>
              <a:ext cx="99450" cy="832575"/>
            </a:xfrm>
            <a:custGeom>
              <a:avLst/>
              <a:gdLst/>
              <a:ahLst/>
              <a:cxnLst/>
              <a:rect l="l" t="t" r="r" b="b"/>
              <a:pathLst>
                <a:path w="3978" h="33303" fill="none" extrusionOk="0">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3"/>
            <p:cNvSpPr/>
            <p:nvPr/>
          </p:nvSpPr>
          <p:spPr>
            <a:xfrm>
              <a:off x="5401575" y="3375000"/>
              <a:ext cx="161200" cy="644725"/>
            </a:xfrm>
            <a:custGeom>
              <a:avLst/>
              <a:gdLst/>
              <a:ahLst/>
              <a:cxnLst/>
              <a:rect l="l" t="t" r="r" b="b"/>
              <a:pathLst>
                <a:path w="6448" h="25789" fill="none" extrusionOk="0">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3"/>
            <p:cNvSpPr/>
            <p:nvPr/>
          </p:nvSpPr>
          <p:spPr>
            <a:xfrm>
              <a:off x="5710725" y="3306300"/>
              <a:ext cx="410925" cy="424450"/>
            </a:xfrm>
            <a:custGeom>
              <a:avLst/>
              <a:gdLst/>
              <a:ahLst/>
              <a:cxnLst/>
              <a:rect l="l" t="t" r="r" b="b"/>
              <a:pathLst>
                <a:path w="16437" h="16978" fill="none" extrusionOk="0">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5560100" y="2991825"/>
              <a:ext cx="422775" cy="351500"/>
            </a:xfrm>
            <a:custGeom>
              <a:avLst/>
              <a:gdLst/>
              <a:ahLst/>
              <a:cxnLst/>
              <a:rect l="l" t="t" r="r" b="b"/>
              <a:pathLst>
                <a:path w="16911" h="14060" fill="none" extrusionOk="0">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43050" y="2212200"/>
              <a:ext cx="61125" cy="441500"/>
            </a:xfrm>
            <a:custGeom>
              <a:avLst/>
              <a:gdLst/>
              <a:ahLst/>
              <a:cxnLst/>
              <a:rect l="l" t="t" r="r" b="b"/>
              <a:pathLst>
                <a:path w="2445" h="17660" fill="none" extrusionOk="0">
                  <a:moveTo>
                    <a:pt x="0" y="1"/>
                  </a:moveTo>
                  <a:cubicBezTo>
                    <a:pt x="0" y="1"/>
                    <a:pt x="1917" y="16286"/>
                    <a:pt x="2445" y="1765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5961700" y="1406500"/>
              <a:ext cx="803300" cy="631525"/>
            </a:xfrm>
            <a:custGeom>
              <a:avLst/>
              <a:gdLst/>
              <a:ahLst/>
              <a:cxnLst/>
              <a:rect l="l" t="t" r="r" b="b"/>
              <a:pathLst>
                <a:path w="32132" h="25261" fill="none" extrusionOk="0">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5010475" y="2413250"/>
              <a:ext cx="1427650" cy="502000"/>
            </a:xfrm>
            <a:custGeom>
              <a:avLst/>
              <a:gdLst/>
              <a:ahLst/>
              <a:cxnLst/>
              <a:rect l="l" t="t" r="r" b="b"/>
              <a:pathLst>
                <a:path w="57106" h="20080" fill="none" extrusionOk="0">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3"/>
            <p:cNvSpPr/>
            <p:nvPr/>
          </p:nvSpPr>
          <p:spPr>
            <a:xfrm>
              <a:off x="5710675" y="2027200"/>
              <a:ext cx="199175" cy="695175"/>
            </a:xfrm>
            <a:custGeom>
              <a:avLst/>
              <a:gdLst/>
              <a:ahLst/>
              <a:cxnLst/>
              <a:rect l="l" t="t" r="r" b="b"/>
              <a:pathLst>
                <a:path w="7967" h="27807" fill="none" extrusionOk="0">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3"/>
            <p:cNvSpPr/>
            <p:nvPr/>
          </p:nvSpPr>
          <p:spPr>
            <a:xfrm>
              <a:off x="5892700" y="2385400"/>
              <a:ext cx="218200" cy="177575"/>
            </a:xfrm>
            <a:custGeom>
              <a:avLst/>
              <a:gdLst/>
              <a:ahLst/>
              <a:cxnLst/>
              <a:rect l="l" t="t" r="r" b="b"/>
              <a:pathLst>
                <a:path w="8728" h="7103" fill="none" extrusionOk="0">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3"/>
            <p:cNvSpPr/>
            <p:nvPr/>
          </p:nvSpPr>
          <p:spPr>
            <a:xfrm>
              <a:off x="6211425" y="2295550"/>
              <a:ext cx="363600" cy="149775"/>
            </a:xfrm>
            <a:custGeom>
              <a:avLst/>
              <a:gdLst/>
              <a:ahLst/>
              <a:cxnLst/>
              <a:rect l="l" t="t" r="r" b="b"/>
              <a:pathLst>
                <a:path w="14544" h="5991" fill="none" extrusionOk="0">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3"/>
            <p:cNvSpPr/>
            <p:nvPr/>
          </p:nvSpPr>
          <p:spPr>
            <a:xfrm>
              <a:off x="6545050" y="1961950"/>
              <a:ext cx="81275" cy="385000"/>
            </a:xfrm>
            <a:custGeom>
              <a:avLst/>
              <a:gdLst/>
              <a:ahLst/>
              <a:cxnLst/>
              <a:rect l="l" t="t" r="r" b="b"/>
              <a:pathLst>
                <a:path w="3251" h="15400" fill="none" extrusionOk="0">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53"/>
          <p:cNvSpPr txBox="1"/>
          <p:nvPr/>
        </p:nvSpPr>
        <p:spPr>
          <a:xfrm>
            <a:off x="815508" y="1623827"/>
            <a:ext cx="1475492"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dirty="0" smtClean="0">
                <a:solidFill>
                  <a:srgbClr val="434343"/>
                </a:solidFill>
                <a:latin typeface="Exo 2"/>
                <a:ea typeface="Exo 2"/>
                <a:cs typeface="Exo 2"/>
                <a:sym typeface="Exo 2"/>
              </a:rPr>
              <a:t>Quan hệ sở hữu</a:t>
            </a:r>
            <a:endParaRPr sz="1000" b="1" dirty="0">
              <a:solidFill>
                <a:srgbClr val="434343"/>
              </a:solidFill>
              <a:latin typeface="Exo 2"/>
              <a:ea typeface="Exo 2"/>
              <a:cs typeface="Exo 2"/>
              <a:sym typeface="Exo 2"/>
            </a:endParaRPr>
          </a:p>
        </p:txBody>
      </p:sp>
      <p:sp>
        <p:nvSpPr>
          <p:cNvPr id="567" name="Google Shape;567;p53"/>
          <p:cNvSpPr txBox="1"/>
          <p:nvPr/>
        </p:nvSpPr>
        <p:spPr>
          <a:xfrm>
            <a:off x="773702" y="2701452"/>
            <a:ext cx="1572593"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dirty="0" smtClean="0">
                <a:solidFill>
                  <a:srgbClr val="434343"/>
                </a:solidFill>
                <a:latin typeface="Exo 2"/>
                <a:ea typeface="Exo 2"/>
                <a:cs typeface="Exo 2"/>
                <a:sym typeface="Exo 2"/>
              </a:rPr>
              <a:t>Kết cấu giai cấp</a:t>
            </a:r>
            <a:endParaRPr sz="1000" b="1" dirty="0">
              <a:solidFill>
                <a:srgbClr val="434343"/>
              </a:solidFill>
              <a:latin typeface="Exo 2"/>
              <a:ea typeface="Exo 2"/>
              <a:cs typeface="Exo 2"/>
              <a:sym typeface="Exo 2"/>
            </a:endParaRPr>
          </a:p>
        </p:txBody>
      </p:sp>
      <p:sp>
        <p:nvSpPr>
          <p:cNvPr id="571" name="Google Shape;571;p53"/>
          <p:cNvSpPr txBox="1"/>
          <p:nvPr/>
        </p:nvSpPr>
        <p:spPr>
          <a:xfrm>
            <a:off x="7362763" y="2072370"/>
            <a:ext cx="1443402"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smtClean="0">
                <a:solidFill>
                  <a:srgbClr val="434343"/>
                </a:solidFill>
                <a:latin typeface="Exo 2"/>
                <a:ea typeface="Exo 2"/>
                <a:cs typeface="Exo 2"/>
                <a:sym typeface="Exo 2"/>
              </a:rPr>
              <a:t>Thu nhập tăng</a:t>
            </a:r>
            <a:endParaRPr sz="1000" b="1" dirty="0">
              <a:solidFill>
                <a:srgbClr val="434343"/>
              </a:solidFill>
              <a:latin typeface="Exo 2"/>
              <a:ea typeface="Exo 2"/>
              <a:cs typeface="Exo 2"/>
              <a:sym typeface="Exo 2"/>
            </a:endParaRPr>
          </a:p>
        </p:txBody>
      </p:sp>
      <p:cxnSp>
        <p:nvCxnSpPr>
          <p:cNvPr id="574" name="Google Shape;574;p53"/>
          <p:cNvCxnSpPr/>
          <p:nvPr/>
        </p:nvCxnSpPr>
        <p:spPr>
          <a:xfrm rot="10800000">
            <a:off x="818200" y="1998600"/>
            <a:ext cx="1981800" cy="0"/>
          </a:xfrm>
          <a:prstGeom prst="straightConnector1">
            <a:avLst/>
          </a:prstGeom>
          <a:noFill/>
          <a:ln w="9525" cap="flat" cmpd="sng">
            <a:solidFill>
              <a:srgbClr val="434343"/>
            </a:solidFill>
            <a:prstDash val="solid"/>
            <a:round/>
            <a:headEnd type="none" w="med" len="med"/>
            <a:tailEnd type="none" w="med" len="med"/>
          </a:ln>
        </p:spPr>
      </p:cxnSp>
      <p:grpSp>
        <p:nvGrpSpPr>
          <p:cNvPr id="581" name="Google Shape;581;p53"/>
          <p:cNvGrpSpPr/>
          <p:nvPr/>
        </p:nvGrpSpPr>
        <p:grpSpPr>
          <a:xfrm>
            <a:off x="606355" y="2817620"/>
            <a:ext cx="3145200" cy="463200"/>
            <a:chOff x="886700" y="3085832"/>
            <a:chExt cx="3145200" cy="463200"/>
          </a:xfrm>
        </p:grpSpPr>
        <p:sp>
          <p:nvSpPr>
            <p:cNvPr id="582" name="Google Shape;582;p53"/>
            <p:cNvSpPr/>
            <p:nvPr/>
          </p:nvSpPr>
          <p:spPr>
            <a:xfrm>
              <a:off x="3549800" y="30858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 name="Google Shape;583;p53"/>
            <p:cNvCxnSpPr>
              <a:stCxn id="582" idx="0"/>
            </p:cNvCxnSpPr>
            <p:nvPr/>
          </p:nvCxnSpPr>
          <p:spPr>
            <a:xfrm rot="10800000">
              <a:off x="886700" y="3317432"/>
              <a:ext cx="3145200" cy="0"/>
            </a:xfrm>
            <a:prstGeom prst="straightConnector1">
              <a:avLst/>
            </a:prstGeom>
            <a:noFill/>
            <a:ln w="9525" cap="flat" cmpd="sng">
              <a:solidFill>
                <a:srgbClr val="434343"/>
              </a:solidFill>
              <a:prstDash val="solid"/>
              <a:round/>
              <a:headEnd type="none" w="med" len="med"/>
              <a:tailEnd type="none" w="med" len="med"/>
            </a:ln>
          </p:spPr>
        </p:cxnSp>
        <p:grpSp>
          <p:nvGrpSpPr>
            <p:cNvPr id="584" name="Google Shape;584;p53"/>
            <p:cNvGrpSpPr/>
            <p:nvPr/>
          </p:nvGrpSpPr>
          <p:grpSpPr>
            <a:xfrm>
              <a:off x="3651969" y="3189456"/>
              <a:ext cx="271188" cy="269392"/>
              <a:chOff x="580725" y="3617925"/>
              <a:chExt cx="299325" cy="297375"/>
            </a:xfrm>
          </p:grpSpPr>
          <p:sp>
            <p:nvSpPr>
              <p:cNvPr id="585" name="Google Shape;585;p5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 name="Google Shape;590;p53"/>
          <p:cNvGrpSpPr/>
          <p:nvPr/>
        </p:nvGrpSpPr>
        <p:grpSpPr>
          <a:xfrm>
            <a:off x="5619868" y="2256014"/>
            <a:ext cx="3373800" cy="463200"/>
            <a:chOff x="5064800" y="2220132"/>
            <a:chExt cx="3373800" cy="463200"/>
          </a:xfrm>
        </p:grpSpPr>
        <p:sp>
          <p:nvSpPr>
            <p:cNvPr id="591" name="Google Shape;591;p53"/>
            <p:cNvSpPr/>
            <p:nvPr/>
          </p:nvSpPr>
          <p:spPr>
            <a:xfrm>
              <a:off x="5064800" y="22201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 name="Google Shape;592;p53"/>
            <p:cNvCxnSpPr>
              <a:endCxn id="591" idx="0"/>
            </p:cNvCxnSpPr>
            <p:nvPr/>
          </p:nvCxnSpPr>
          <p:spPr>
            <a:xfrm rot="10800000">
              <a:off x="5546900" y="2451732"/>
              <a:ext cx="2891700" cy="0"/>
            </a:xfrm>
            <a:prstGeom prst="straightConnector1">
              <a:avLst/>
            </a:prstGeom>
            <a:noFill/>
            <a:ln w="9525" cap="flat" cmpd="sng">
              <a:solidFill>
                <a:srgbClr val="434343"/>
              </a:solidFill>
              <a:prstDash val="solid"/>
              <a:round/>
              <a:headEnd type="none" w="med" len="med"/>
              <a:tailEnd type="none" w="med" len="med"/>
            </a:ln>
          </p:spPr>
        </p:cxnSp>
        <p:grpSp>
          <p:nvGrpSpPr>
            <p:cNvPr id="593" name="Google Shape;593;p53"/>
            <p:cNvGrpSpPr/>
            <p:nvPr/>
          </p:nvGrpSpPr>
          <p:grpSpPr>
            <a:xfrm>
              <a:off x="5187734" y="2318167"/>
              <a:ext cx="236217" cy="267150"/>
              <a:chOff x="2786075" y="3591800"/>
              <a:chExt cx="260725" cy="294900"/>
            </a:xfrm>
          </p:grpSpPr>
          <p:sp>
            <p:nvSpPr>
              <p:cNvPr id="594" name="Google Shape;594;p5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AutoShape 2" descr="Chủ thể của quan hệ sở hữu là ai? theo quy định của pháp luật dân sự"/>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stretch>
            <a:fillRect/>
          </a:stretch>
        </p:blipFill>
        <p:spPr>
          <a:xfrm>
            <a:off x="2508150" y="1645425"/>
            <a:ext cx="800473" cy="574707"/>
          </a:xfrm>
          <a:prstGeom prst="rect">
            <a:avLst/>
          </a:prstGeom>
        </p:spPr>
      </p:pic>
      <p:pic>
        <p:nvPicPr>
          <p:cNvPr id="1028" name="Picture 4" descr="Đặc điểm, nguồn gốc và kết cấu của giai cấp - Luận Văn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5901" y="2519639"/>
            <a:ext cx="1793912" cy="8828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ộ Tài chính hướng dẫn về chi thu nhập tăng thê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2792" y="1718446"/>
            <a:ext cx="2245308" cy="1104042"/>
          </a:xfrm>
          <a:prstGeom prst="rect">
            <a:avLst/>
          </a:prstGeom>
          <a:noFill/>
          <a:extLst>
            <a:ext uri="{909E8E84-426E-40DD-AFC4-6F175D3DCCD1}">
              <a14:hiddenFill xmlns:a14="http://schemas.microsoft.com/office/drawing/2010/main">
                <a:solidFill>
                  <a:srgbClr val="FFFFFF"/>
                </a:solidFill>
              </a14:hiddenFill>
            </a:ext>
          </a:extLst>
        </p:spPr>
      </p:pic>
      <p:sp>
        <p:nvSpPr>
          <p:cNvPr id="4" name="Striped Right Arrow 3"/>
          <p:cNvSpPr/>
          <p:nvPr/>
        </p:nvSpPr>
        <p:spPr>
          <a:xfrm>
            <a:off x="2346295" y="4310743"/>
            <a:ext cx="1105261" cy="496388"/>
          </a:xfrm>
          <a:prstGeom prst="strip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 name="TextBox 4"/>
          <p:cNvSpPr txBox="1"/>
          <p:nvPr/>
        </p:nvSpPr>
        <p:spPr>
          <a:xfrm>
            <a:off x="3581380" y="4283911"/>
            <a:ext cx="5581119" cy="523220"/>
          </a:xfrm>
          <a:prstGeom prst="rect">
            <a:avLst/>
          </a:prstGeom>
          <a:noFill/>
        </p:spPr>
        <p:txBody>
          <a:bodyPr wrap="square" rtlCol="0">
            <a:spAutoFit/>
          </a:bodyPr>
          <a:lstStyle/>
          <a:p>
            <a:r>
              <a:rPr lang="en-US" dirty="0" smtClean="0"/>
              <a:t>CNTB </a:t>
            </a:r>
            <a:r>
              <a:rPr lang="en-US" dirty="0" err="1" smtClean="0"/>
              <a:t>muốn</a:t>
            </a:r>
            <a:r>
              <a:rPr lang="en-US" dirty="0" smtClean="0"/>
              <a:t> </a:t>
            </a:r>
            <a:r>
              <a:rPr lang="en-US" dirty="0" err="1" smtClean="0"/>
              <a:t>tồn</a:t>
            </a:r>
            <a:r>
              <a:rPr lang="en-US" dirty="0" smtClean="0"/>
              <a:t> </a:t>
            </a:r>
            <a:r>
              <a:rPr lang="en-US" dirty="0" err="1" smtClean="0"/>
              <a:t>tại</a:t>
            </a:r>
            <a:r>
              <a:rPr lang="en-US" dirty="0" smtClean="0"/>
              <a:t> </a:t>
            </a:r>
            <a:r>
              <a:rPr lang="en-US" dirty="0" err="1" smtClean="0"/>
              <a:t>và</a:t>
            </a:r>
            <a:r>
              <a:rPr lang="en-US" dirty="0" smtClean="0"/>
              <a:t> phát </a:t>
            </a:r>
            <a:r>
              <a:rPr lang="en-US" dirty="0" err="1" smtClean="0"/>
              <a:t>triển</a:t>
            </a:r>
            <a:r>
              <a:rPr lang="en-US" dirty="0" smtClean="0"/>
              <a:t> </a:t>
            </a:r>
            <a:r>
              <a:rPr lang="en-US" dirty="0" err="1" smtClean="0"/>
              <a:t>cũng</a:t>
            </a:r>
            <a:r>
              <a:rPr lang="en-US" dirty="0" smtClean="0"/>
              <a:t> </a:t>
            </a:r>
            <a:r>
              <a:rPr lang="en-US" dirty="0" err="1" smtClean="0"/>
              <a:t>phải</a:t>
            </a:r>
            <a:r>
              <a:rPr lang="en-US" dirty="0" smtClean="0"/>
              <a:t> lo </a:t>
            </a:r>
            <a:r>
              <a:rPr lang="en-US" dirty="0" err="1" smtClean="0"/>
              <a:t>các</a:t>
            </a:r>
            <a:r>
              <a:rPr lang="en-US" dirty="0" smtClean="0"/>
              <a:t> vấn </a:t>
            </a:r>
            <a:r>
              <a:rPr lang="en-US" dirty="0" err="1" smtClean="0"/>
              <a:t>đề</a:t>
            </a:r>
            <a:r>
              <a:rPr lang="en-US" dirty="0" smtClean="0"/>
              <a:t> </a:t>
            </a:r>
            <a:r>
              <a:rPr lang="en-US" dirty="0" err="1" smtClean="0"/>
              <a:t>xã</a:t>
            </a:r>
            <a:r>
              <a:rPr lang="en-US" dirty="0" smtClean="0"/>
              <a:t> </a:t>
            </a:r>
            <a:r>
              <a:rPr lang="en-US" dirty="0" err="1" smtClean="0"/>
              <a:t>hội</a:t>
            </a:r>
            <a:r>
              <a:rPr lang="en-US" dirty="0" smtClean="0"/>
              <a:t> </a:t>
            </a:r>
            <a:r>
              <a:rPr lang="en-US" dirty="0" err="1" smtClean="0"/>
              <a:t>giải</a:t>
            </a:r>
            <a:r>
              <a:rPr lang="en-US" dirty="0" smtClean="0"/>
              <a:t> </a:t>
            </a:r>
            <a:r>
              <a:rPr lang="en-US" dirty="0" err="1" smtClean="0"/>
              <a:t>quyết</a:t>
            </a:r>
            <a:r>
              <a:rPr lang="en-US" dirty="0" smtClean="0"/>
              <a:t> </a:t>
            </a:r>
            <a:r>
              <a:rPr lang="en-US" dirty="0" err="1" smtClean="0"/>
              <a:t>mỗi</a:t>
            </a:r>
            <a:r>
              <a:rPr lang="en-US" dirty="0" smtClean="0"/>
              <a:t> </a:t>
            </a:r>
            <a:r>
              <a:rPr lang="en-US" dirty="0" err="1" smtClean="0"/>
              <a:t>quan</a:t>
            </a:r>
            <a:r>
              <a:rPr lang="en-US" dirty="0" smtClean="0"/>
              <a:t> </a:t>
            </a:r>
            <a:r>
              <a:rPr lang="en-US" dirty="0" err="1" smtClean="0"/>
              <a:t>hệ</a:t>
            </a:r>
            <a:r>
              <a:rPr lang="en-US" dirty="0" smtClean="0"/>
              <a:t> </a:t>
            </a:r>
            <a:r>
              <a:rPr lang="en-US" dirty="0" err="1" smtClean="0"/>
              <a:t>giữa</a:t>
            </a:r>
            <a:r>
              <a:rPr lang="en-US" dirty="0" smtClean="0"/>
              <a:t> </a:t>
            </a:r>
            <a:r>
              <a:rPr lang="en-US" dirty="0" err="1" smtClean="0"/>
              <a:t>tư</a:t>
            </a:r>
            <a:r>
              <a:rPr lang="en-US" dirty="0" smtClean="0"/>
              <a:t> </a:t>
            </a:r>
            <a:r>
              <a:rPr lang="en-US" dirty="0" err="1" smtClean="0"/>
              <a:t>bản</a:t>
            </a:r>
            <a:r>
              <a:rPr lang="en-US" dirty="0" smtClean="0"/>
              <a:t> </a:t>
            </a:r>
            <a:r>
              <a:rPr lang="en-US" dirty="0" err="1" smtClean="0"/>
              <a:t>và</a:t>
            </a:r>
            <a:r>
              <a:rPr lang="en-US" dirty="0" smtClean="0"/>
              <a:t> </a:t>
            </a:r>
            <a:r>
              <a:rPr lang="en-US" dirty="0" err="1" smtClean="0"/>
              <a:t>lao</a:t>
            </a:r>
            <a:r>
              <a:rPr lang="en-US" dirty="0" smtClean="0"/>
              <a:t> </a:t>
            </a:r>
            <a:r>
              <a:rPr lang="en-US" dirty="0" err="1" smtClean="0"/>
              <a:t>động</a:t>
            </a:r>
            <a:endParaRPr lang="en-US" dirty="0"/>
          </a:p>
        </p:txBody>
      </p:sp>
    </p:spTree>
    <p:extLst>
      <p:ext uri="{BB962C8B-B14F-4D97-AF65-F5344CB8AC3E}">
        <p14:creationId xmlns:p14="http://schemas.microsoft.com/office/powerpoint/2010/main" val="370352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 grpId="0"/>
      <p:bldP spid="567" grpId="0"/>
      <p:bldP spid="571" grpId="0"/>
      <p:bldP spid="4" grpId="0" animBg="1"/>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6C032862-57E4-413F-B791-0874647A4A4B}"/>
              </a:ext>
            </a:extLst>
          </p:cNvPr>
          <p:cNvSpPr>
            <a:spLocks noGrp="1"/>
          </p:cNvSpPr>
          <p:nvPr>
            <p:ph type="subTitle" idx="1"/>
          </p:nvPr>
        </p:nvSpPr>
        <p:spPr>
          <a:xfrm>
            <a:off x="783771" y="1642309"/>
            <a:ext cx="8065872" cy="726739"/>
          </a:xfrm>
        </p:spPr>
        <p:txBody>
          <a:bodyPr/>
          <a:lstStyle/>
          <a:p>
            <a:pPr marL="2266950" lvl="4" indent="-285750" algn="l">
              <a:buClr>
                <a:schemeClr val="tx1"/>
              </a:buClr>
              <a:buSzPct val="70000"/>
              <a:buFont typeface="Wingdings" panose="05000000000000000000" pitchFamily="2" charset="2"/>
              <a:buChar char="v"/>
            </a:pPr>
            <a:r>
              <a:rPr lang="en-US" sz="1600" dirty="0">
                <a:solidFill>
                  <a:schemeClr val="tx1"/>
                </a:solidFill>
                <a:latin typeface="+mn-lt"/>
              </a:rPr>
              <a:t>D</a:t>
            </a:r>
            <a:r>
              <a:rPr lang="vi-VN" sz="1600" dirty="0" smtClean="0">
                <a:solidFill>
                  <a:schemeClr val="tx1"/>
                </a:solidFill>
                <a:latin typeface="+mn-lt"/>
              </a:rPr>
              <a:t>oanh </a:t>
            </a:r>
            <a:r>
              <a:rPr lang="vi-VN" sz="1600" dirty="0">
                <a:solidFill>
                  <a:schemeClr val="tx1"/>
                </a:solidFill>
                <a:latin typeface="+mn-lt"/>
              </a:rPr>
              <a:t>nghiệp cải cách cơ chế quản lý, thiết lập cơ cấu tổ </a:t>
            </a:r>
            <a:r>
              <a:rPr lang="vi-VN" sz="1600" dirty="0" smtClean="0">
                <a:solidFill>
                  <a:schemeClr val="tx1"/>
                </a:solidFill>
                <a:latin typeface="+mn-lt"/>
              </a:rPr>
              <a:t>chức</a:t>
            </a:r>
            <a:endParaRPr lang="en-US" sz="1600" dirty="0">
              <a:solidFill>
                <a:schemeClr val="tx1"/>
              </a:solidFill>
              <a:latin typeface="+mn-lt"/>
              <a:ea typeface="Open Sans" panose="020B0606030504020204" pitchFamily="34" charset="0"/>
              <a:cs typeface="Open Sans" panose="020B0606030504020204" pitchFamily="34" charset="0"/>
            </a:endParaRPr>
          </a:p>
        </p:txBody>
      </p:sp>
      <p:sp>
        <p:nvSpPr>
          <p:cNvPr id="4" name="Title 3">
            <a:extLst>
              <a:ext uri="{FF2B5EF4-FFF2-40B4-BE49-F238E27FC236}">
                <a16:creationId xmlns="" xmlns:a16="http://schemas.microsoft.com/office/drawing/2014/main" id="{A74E4069-AE18-43D5-923D-52BBB429EB3F}"/>
              </a:ext>
            </a:extLst>
          </p:cNvPr>
          <p:cNvSpPr>
            <a:spLocks noGrp="1"/>
          </p:cNvSpPr>
          <p:nvPr>
            <p:ph type="ctrTitle" idx="2"/>
          </p:nvPr>
        </p:nvSpPr>
        <p:spPr>
          <a:xfrm>
            <a:off x="2988304" y="356365"/>
            <a:ext cx="5861339" cy="1066084"/>
          </a:xfrm>
        </p:spPr>
        <p:txBody>
          <a:bodyPr/>
          <a:lstStyle/>
          <a:p>
            <a:r>
              <a:rPr lang="en-US" sz="1800" dirty="0" err="1">
                <a:latin typeface="+mn-lt"/>
              </a:rPr>
              <a:t>Thể</a:t>
            </a:r>
            <a:r>
              <a:rPr lang="en-US" sz="1800" dirty="0">
                <a:latin typeface="+mn-lt"/>
              </a:rPr>
              <a:t> </a:t>
            </a:r>
            <a:r>
              <a:rPr lang="en-US" sz="1800" dirty="0" err="1">
                <a:latin typeface="+mn-lt"/>
              </a:rPr>
              <a:t>chế</a:t>
            </a:r>
            <a:r>
              <a:rPr lang="en-US" sz="1800" dirty="0">
                <a:latin typeface="+mn-lt"/>
              </a:rPr>
              <a:t> </a:t>
            </a:r>
            <a:r>
              <a:rPr lang="en-US" sz="1800" dirty="0" err="1">
                <a:latin typeface="+mn-lt"/>
              </a:rPr>
              <a:t>quản</a:t>
            </a:r>
            <a:r>
              <a:rPr lang="en-US" sz="1800" dirty="0">
                <a:latin typeface="+mn-lt"/>
              </a:rPr>
              <a:t> </a:t>
            </a:r>
            <a:r>
              <a:rPr lang="en-US" sz="1800" dirty="0" err="1">
                <a:latin typeface="+mn-lt"/>
              </a:rPr>
              <a:t>lý</a:t>
            </a:r>
            <a:r>
              <a:rPr lang="en-US" sz="1800" dirty="0">
                <a:latin typeface="+mn-lt"/>
              </a:rPr>
              <a:t> </a:t>
            </a:r>
            <a:r>
              <a:rPr lang="en-US" sz="1800" dirty="0" err="1">
                <a:latin typeface="+mn-lt"/>
              </a:rPr>
              <a:t>kinh</a:t>
            </a:r>
            <a:r>
              <a:rPr lang="en-US" sz="1800" dirty="0">
                <a:latin typeface="+mn-lt"/>
              </a:rPr>
              <a:t> </a:t>
            </a:r>
            <a:r>
              <a:rPr lang="en-US" sz="1800" dirty="0" err="1">
                <a:latin typeface="+mn-lt"/>
              </a:rPr>
              <a:t>doanh</a:t>
            </a:r>
            <a:r>
              <a:rPr lang="en-US" sz="1800" dirty="0">
                <a:latin typeface="+mn-lt"/>
              </a:rPr>
              <a:t> </a:t>
            </a:r>
            <a:r>
              <a:rPr lang="en-US" sz="1800" dirty="0" err="1">
                <a:latin typeface="+mn-lt"/>
              </a:rPr>
              <a:t>trong</a:t>
            </a:r>
            <a:r>
              <a:rPr lang="en-US" sz="1800" dirty="0">
                <a:latin typeface="+mn-lt"/>
              </a:rPr>
              <a:t> </a:t>
            </a:r>
            <a:r>
              <a:rPr lang="en-US" sz="1800" dirty="0" err="1">
                <a:latin typeface="+mn-lt"/>
              </a:rPr>
              <a:t>nội</a:t>
            </a:r>
            <a:r>
              <a:rPr lang="en-US" sz="1800" dirty="0">
                <a:latin typeface="+mn-lt"/>
              </a:rPr>
              <a:t> </a:t>
            </a:r>
            <a:r>
              <a:rPr lang="en-US" sz="1800" dirty="0" err="1">
                <a:latin typeface="+mn-lt"/>
              </a:rPr>
              <a:t>bộ</a:t>
            </a:r>
            <a:r>
              <a:rPr lang="en-US" sz="1800" dirty="0">
                <a:latin typeface="+mn-lt"/>
              </a:rPr>
              <a:t> </a:t>
            </a:r>
            <a:r>
              <a:rPr lang="en-US" sz="1800" dirty="0" err="1">
                <a:latin typeface="+mn-lt"/>
              </a:rPr>
              <a:t>doanh</a:t>
            </a:r>
            <a:r>
              <a:rPr lang="en-US" sz="1800" dirty="0">
                <a:latin typeface="+mn-lt"/>
              </a:rPr>
              <a:t> </a:t>
            </a:r>
            <a:r>
              <a:rPr lang="en-US" sz="1800" dirty="0" err="1">
                <a:latin typeface="+mn-lt"/>
              </a:rPr>
              <a:t>nghiệp</a:t>
            </a:r>
            <a:r>
              <a:rPr lang="en-US" sz="1800" dirty="0">
                <a:latin typeface="+mn-lt"/>
              </a:rPr>
              <a:t> </a:t>
            </a:r>
            <a:r>
              <a:rPr lang="en-US" sz="1800" dirty="0" err="1">
                <a:latin typeface="+mn-lt"/>
              </a:rPr>
              <a:t>có</a:t>
            </a:r>
            <a:r>
              <a:rPr lang="en-US" sz="1800" dirty="0">
                <a:latin typeface="+mn-lt"/>
              </a:rPr>
              <a:t> </a:t>
            </a:r>
            <a:r>
              <a:rPr lang="en-US" sz="1800" dirty="0" err="1">
                <a:latin typeface="+mn-lt"/>
              </a:rPr>
              <a:t>những</a:t>
            </a:r>
            <a:r>
              <a:rPr lang="en-US" sz="1800" dirty="0">
                <a:latin typeface="+mn-lt"/>
              </a:rPr>
              <a:t> </a:t>
            </a:r>
            <a:r>
              <a:rPr lang="en-US" sz="1800" dirty="0" err="1">
                <a:latin typeface="+mn-lt"/>
              </a:rPr>
              <a:t>biến</a:t>
            </a:r>
            <a:r>
              <a:rPr lang="en-US" sz="1800" dirty="0">
                <a:latin typeface="+mn-lt"/>
              </a:rPr>
              <a:t> </a:t>
            </a:r>
            <a:r>
              <a:rPr lang="en-US" sz="1800" dirty="0" err="1">
                <a:latin typeface="+mn-lt"/>
              </a:rPr>
              <a:t>đổi</a:t>
            </a:r>
            <a:r>
              <a:rPr lang="en-US" sz="1800" dirty="0">
                <a:latin typeface="+mn-lt"/>
              </a:rPr>
              <a:t> </a:t>
            </a:r>
            <a:r>
              <a:rPr lang="en-US" sz="1800" dirty="0" err="1">
                <a:latin typeface="+mn-lt"/>
              </a:rPr>
              <a:t>lớn</a:t>
            </a:r>
            <a:endParaRPr lang="en-US" sz="2000" dirty="0">
              <a:latin typeface="+mn-lt"/>
            </a:endParaRPr>
          </a:p>
        </p:txBody>
      </p:sp>
      <p:sp>
        <p:nvSpPr>
          <p:cNvPr id="2" name="Rectangle 1"/>
          <p:cNvSpPr/>
          <p:nvPr/>
        </p:nvSpPr>
        <p:spPr>
          <a:xfrm>
            <a:off x="2145323" y="2591112"/>
            <a:ext cx="7166544" cy="338554"/>
          </a:xfrm>
          <a:prstGeom prst="rect">
            <a:avLst/>
          </a:prstGeom>
        </p:spPr>
        <p:txBody>
          <a:bodyPr wrap="square">
            <a:spAutoFit/>
          </a:bodyPr>
          <a:lstStyle/>
          <a:p>
            <a:pPr lvl="6">
              <a:buSzPct val="70000"/>
              <a:buFont typeface="Wingdings" panose="05000000000000000000" pitchFamily="2" charset="2"/>
              <a:buChar char="v"/>
            </a:pPr>
            <a:r>
              <a:rPr lang="en-US" sz="1600" dirty="0">
                <a:latin typeface="+mn-lt"/>
              </a:rPr>
              <a:t> </a:t>
            </a:r>
            <a:r>
              <a:rPr lang="en-US" sz="1600" dirty="0" smtClean="0">
                <a:latin typeface="+mn-lt"/>
              </a:rPr>
              <a:t>  D</a:t>
            </a:r>
            <a:r>
              <a:rPr lang="vi-VN" sz="1600" dirty="0" smtClean="0">
                <a:latin typeface="+mn-lt"/>
              </a:rPr>
              <a:t>ùng </a:t>
            </a:r>
            <a:r>
              <a:rPr lang="vi-VN" sz="1600" dirty="0">
                <a:latin typeface="+mn-lt"/>
              </a:rPr>
              <a:t>công nghệ cao cải cách cơ chế quản lý sản </a:t>
            </a:r>
            <a:r>
              <a:rPr lang="vi-VN" sz="1600" dirty="0" smtClean="0">
                <a:latin typeface="+mn-lt"/>
              </a:rPr>
              <a:t>xuất</a:t>
            </a:r>
            <a:endParaRPr lang="en-US" sz="1600" dirty="0">
              <a:solidFill>
                <a:schemeClr val="tx1"/>
              </a:solidFill>
              <a:latin typeface="+mn-lt"/>
              <a:ea typeface="Open Sans" panose="020B0606030504020204" pitchFamily="34" charset="0"/>
              <a:cs typeface="Open Sans" panose="020B0606030504020204" pitchFamily="34" charset="0"/>
            </a:endParaRPr>
          </a:p>
        </p:txBody>
      </p:sp>
      <p:sp>
        <p:nvSpPr>
          <p:cNvPr id="5" name="Rectangle 4"/>
          <p:cNvSpPr/>
          <p:nvPr/>
        </p:nvSpPr>
        <p:spPr>
          <a:xfrm>
            <a:off x="1498239" y="3373794"/>
            <a:ext cx="7166544" cy="338554"/>
          </a:xfrm>
          <a:prstGeom prst="rect">
            <a:avLst/>
          </a:prstGeom>
        </p:spPr>
        <p:txBody>
          <a:bodyPr wrap="square">
            <a:spAutoFit/>
          </a:bodyPr>
          <a:lstStyle/>
          <a:p>
            <a:pPr lvl="7">
              <a:buClr>
                <a:schemeClr val="tx1"/>
              </a:buClr>
              <a:buSzPct val="70000"/>
              <a:buFont typeface="Wingdings" panose="05000000000000000000" pitchFamily="2" charset="2"/>
              <a:buChar char="v"/>
            </a:pPr>
            <a:r>
              <a:rPr lang="en-US" sz="1600" dirty="0" smtClean="0">
                <a:latin typeface="+mn-lt"/>
              </a:rPr>
              <a:t>   T</a:t>
            </a:r>
            <a:r>
              <a:rPr lang="vi-VN" sz="1600" dirty="0" smtClean="0">
                <a:latin typeface="+mn-lt"/>
              </a:rPr>
              <a:t>hực </a:t>
            </a:r>
            <a:r>
              <a:rPr lang="vi-VN" sz="1600" dirty="0">
                <a:latin typeface="+mn-lt"/>
              </a:rPr>
              <a:t>hiện cải cách quản lý lao động lấy con người làm </a:t>
            </a:r>
            <a:r>
              <a:rPr lang="vi-VN" sz="1600" dirty="0" smtClean="0">
                <a:latin typeface="+mn-lt"/>
              </a:rPr>
              <a:t>gốc</a:t>
            </a:r>
            <a:endParaRPr lang="en-US" sz="1600" dirty="0">
              <a:solidFill>
                <a:schemeClr val="tx1"/>
              </a:solidFill>
              <a:latin typeface="+mn-lt"/>
              <a:ea typeface="Open Sans" panose="020B0606030504020204" pitchFamily="34" charset="0"/>
              <a:cs typeface="Open Sans" panose="020B0606030504020204" pitchFamily="34" charset="0"/>
            </a:endParaRPr>
          </a:p>
        </p:txBody>
      </p:sp>
      <p:sp>
        <p:nvSpPr>
          <p:cNvPr id="6" name="Rectangle 5"/>
          <p:cNvSpPr/>
          <p:nvPr/>
        </p:nvSpPr>
        <p:spPr>
          <a:xfrm>
            <a:off x="783771" y="4078869"/>
            <a:ext cx="7166544" cy="338554"/>
          </a:xfrm>
          <a:prstGeom prst="rect">
            <a:avLst/>
          </a:prstGeom>
        </p:spPr>
        <p:txBody>
          <a:bodyPr wrap="square">
            <a:spAutoFit/>
          </a:bodyPr>
          <a:lstStyle/>
          <a:p>
            <a:pPr lvl="6">
              <a:buClr>
                <a:schemeClr val="tx1"/>
              </a:buClr>
              <a:buSzPct val="70000"/>
              <a:buFont typeface="Wingdings" panose="05000000000000000000" pitchFamily="2" charset="2"/>
              <a:buChar char="v"/>
            </a:pPr>
            <a:r>
              <a:rPr lang="en-US" sz="1600" dirty="0" smtClean="0">
                <a:latin typeface="+mn-lt"/>
              </a:rPr>
              <a:t>   </a:t>
            </a:r>
            <a:r>
              <a:rPr lang="en-US" sz="1600" dirty="0" err="1" smtClean="0">
                <a:latin typeface="+mn-lt"/>
              </a:rPr>
              <a:t>Thay</a:t>
            </a:r>
            <a:r>
              <a:rPr lang="en-US" sz="1600" dirty="0" smtClean="0">
                <a:latin typeface="+mn-lt"/>
              </a:rPr>
              <a:t> </a:t>
            </a:r>
            <a:r>
              <a:rPr lang="en-US" sz="1600" dirty="0" err="1">
                <a:latin typeface="+mn-lt"/>
              </a:rPr>
              <a:t>đổi</a:t>
            </a:r>
            <a:r>
              <a:rPr lang="en-US" sz="1600" dirty="0">
                <a:latin typeface="+mn-lt"/>
              </a:rPr>
              <a:t> </a:t>
            </a:r>
            <a:r>
              <a:rPr lang="en-US" sz="1600" dirty="0" err="1">
                <a:latin typeface="+mn-lt"/>
              </a:rPr>
              <a:t>hình</a:t>
            </a:r>
            <a:r>
              <a:rPr lang="en-US" sz="1600" dirty="0">
                <a:latin typeface="+mn-lt"/>
              </a:rPr>
              <a:t> </a:t>
            </a:r>
            <a:r>
              <a:rPr lang="en-US" sz="1600" dirty="0" err="1">
                <a:latin typeface="+mn-lt"/>
              </a:rPr>
              <a:t>thức</a:t>
            </a:r>
            <a:r>
              <a:rPr lang="en-US" sz="1600" dirty="0">
                <a:latin typeface="+mn-lt"/>
              </a:rPr>
              <a:t> </a:t>
            </a:r>
            <a:r>
              <a:rPr lang="en-US" sz="1600" dirty="0" err="1" smtClean="0">
                <a:latin typeface="+mn-lt"/>
              </a:rPr>
              <a:t>tổ</a:t>
            </a:r>
            <a:r>
              <a:rPr lang="en-US" sz="1600" dirty="0" smtClean="0">
                <a:latin typeface="+mn-lt"/>
              </a:rPr>
              <a:t> </a:t>
            </a:r>
            <a:r>
              <a:rPr lang="en-US" sz="1600" dirty="0" err="1" smtClean="0">
                <a:latin typeface="+mn-lt"/>
              </a:rPr>
              <a:t>chức</a:t>
            </a:r>
            <a:r>
              <a:rPr lang="en-US" sz="1600" dirty="0" smtClean="0">
                <a:latin typeface="+mn-lt"/>
              </a:rPr>
              <a:t> </a:t>
            </a:r>
            <a:r>
              <a:rPr lang="en-US" sz="1600" dirty="0" err="1">
                <a:latin typeface="+mn-lt"/>
              </a:rPr>
              <a:t>doanh</a:t>
            </a:r>
            <a:r>
              <a:rPr lang="en-US" sz="1600" dirty="0">
                <a:latin typeface="+mn-lt"/>
              </a:rPr>
              <a:t> </a:t>
            </a:r>
            <a:r>
              <a:rPr lang="en-US" sz="1600" dirty="0" err="1" smtClean="0">
                <a:latin typeface="+mn-lt"/>
              </a:rPr>
              <a:t>nghiệp</a:t>
            </a:r>
            <a:endParaRPr lang="en-US" sz="1600" dirty="0">
              <a:solidFill>
                <a:schemeClr val="tx1"/>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4210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9A3637C5-76F7-4695-A91C-2086D85A2634}"/>
              </a:ext>
            </a:extLst>
          </p:cNvPr>
          <p:cNvSpPr>
            <a:spLocks noGrp="1"/>
          </p:cNvSpPr>
          <p:nvPr>
            <p:ph type="subTitle" idx="1"/>
          </p:nvPr>
        </p:nvSpPr>
        <p:spPr>
          <a:xfrm>
            <a:off x="2942156" y="2865934"/>
            <a:ext cx="2201559" cy="2022666"/>
          </a:xfrm>
        </p:spPr>
        <p:txBody>
          <a:bodyPr/>
          <a:lstStyle/>
          <a:p>
            <a:pPr marL="152400" indent="0" algn="l"/>
            <a:r>
              <a:rPr lang="en-US" sz="1600" dirty="0">
                <a:latin typeface="+mn-lt"/>
              </a:rPr>
              <a:t>K</a:t>
            </a:r>
            <a:r>
              <a:rPr lang="vi-VN" sz="1600" dirty="0">
                <a:latin typeface="+mn-lt"/>
              </a:rPr>
              <a:t>ịp thời điều chỉnh chiến lược tổng thể phát triển kinh tế nhằm nâng cao sức cạnh tranh tổng thể của quốc gia</a:t>
            </a:r>
            <a:endParaRPr lang="en-US" sz="1600" dirty="0">
              <a:latin typeface="+mn-lt"/>
            </a:endParaRPr>
          </a:p>
          <a:p>
            <a:pPr marL="152400" indent="0" algn="l"/>
            <a:endParaRPr lang="en-US" sz="1600" dirty="0">
              <a:latin typeface="+mn-lt"/>
              <a:ea typeface="Open Sans" panose="020B0606030504020204" pitchFamily="34" charset="0"/>
              <a:cs typeface="Open Sans" panose="020B0606030504020204" pitchFamily="34" charset="0"/>
            </a:endParaRPr>
          </a:p>
        </p:txBody>
      </p:sp>
      <p:sp>
        <p:nvSpPr>
          <p:cNvPr id="17" name="Subtitle 2">
            <a:extLst>
              <a:ext uri="{FF2B5EF4-FFF2-40B4-BE49-F238E27FC236}">
                <a16:creationId xmlns="" xmlns:a16="http://schemas.microsoft.com/office/drawing/2014/main" id="{74C0F636-780D-4500-AEFD-E130682AC9F7}"/>
              </a:ext>
            </a:extLst>
          </p:cNvPr>
          <p:cNvSpPr txBox="1">
            <a:spLocks/>
          </p:cNvSpPr>
          <p:nvPr/>
        </p:nvSpPr>
        <p:spPr>
          <a:xfrm>
            <a:off x="7036984" y="2481313"/>
            <a:ext cx="1758429" cy="22666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434343"/>
              </a:buClr>
              <a:buSzPts val="1100"/>
              <a:buFont typeface="Roboto Condensed Light"/>
              <a:buNone/>
              <a:defRPr sz="14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marL="152400" indent="0" algn="l"/>
            <a:endParaRPr lang="en-US" sz="1600" dirty="0">
              <a:latin typeface="+mn-lt"/>
              <a:ea typeface="Open Sans" panose="020B0606030504020204" pitchFamily="34" charset="0"/>
              <a:cs typeface="Open Sans" panose="020B0606030504020204" pitchFamily="34" charset="0"/>
            </a:endParaRPr>
          </a:p>
        </p:txBody>
      </p:sp>
      <p:cxnSp>
        <p:nvCxnSpPr>
          <p:cNvPr id="19" name="Google Shape;304;p43">
            <a:extLst>
              <a:ext uri="{FF2B5EF4-FFF2-40B4-BE49-F238E27FC236}">
                <a16:creationId xmlns="" xmlns:a16="http://schemas.microsoft.com/office/drawing/2014/main" id="{E2381661-ABCE-429C-BF0E-2AF5ABD48D1B}"/>
              </a:ext>
            </a:extLst>
          </p:cNvPr>
          <p:cNvCxnSpPr>
            <a:cxnSpLocks/>
          </p:cNvCxnSpPr>
          <p:nvPr/>
        </p:nvCxnSpPr>
        <p:spPr>
          <a:xfrm>
            <a:off x="2630304" y="2772709"/>
            <a:ext cx="0" cy="2057400"/>
          </a:xfrm>
          <a:prstGeom prst="straightConnector1">
            <a:avLst/>
          </a:prstGeom>
          <a:noFill/>
          <a:ln w="9525" cap="flat" cmpd="sng">
            <a:solidFill>
              <a:srgbClr val="595959"/>
            </a:solidFill>
            <a:prstDash val="solid"/>
            <a:round/>
            <a:headEnd type="none" w="med" len="med"/>
            <a:tailEnd type="none" w="med" len="med"/>
          </a:ln>
        </p:spPr>
      </p:cxnSp>
      <p:cxnSp>
        <p:nvCxnSpPr>
          <p:cNvPr id="27" name="Straight Arrow Connector 26">
            <a:extLst>
              <a:ext uri="{FF2B5EF4-FFF2-40B4-BE49-F238E27FC236}">
                <a16:creationId xmlns="" xmlns:a16="http://schemas.microsoft.com/office/drawing/2014/main" id="{2470D31B-BC14-4DFC-82C1-6EE043B7E7BD}"/>
              </a:ext>
            </a:extLst>
          </p:cNvPr>
          <p:cNvCxnSpPr/>
          <p:nvPr/>
        </p:nvCxnSpPr>
        <p:spPr>
          <a:xfrm flipH="1">
            <a:off x="1748413" y="1256044"/>
            <a:ext cx="3406392" cy="13168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 xmlns:a16="http://schemas.microsoft.com/office/drawing/2014/main" id="{E002077C-B509-4648-B0E6-F670EBD67D33}"/>
              </a:ext>
            </a:extLst>
          </p:cNvPr>
          <p:cNvCxnSpPr/>
          <p:nvPr/>
        </p:nvCxnSpPr>
        <p:spPr>
          <a:xfrm flipH="1">
            <a:off x="4153127" y="1253326"/>
            <a:ext cx="1001678" cy="13883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 xmlns:a16="http://schemas.microsoft.com/office/drawing/2014/main" id="{AE8B4C0E-F1C8-4B52-B1E0-7009AEF64186}"/>
              </a:ext>
            </a:extLst>
          </p:cNvPr>
          <p:cNvCxnSpPr>
            <a:cxnSpLocks/>
            <a:endCxn id="17" idx="0"/>
          </p:cNvCxnSpPr>
          <p:nvPr/>
        </p:nvCxnSpPr>
        <p:spPr>
          <a:xfrm>
            <a:off x="5154805" y="1256044"/>
            <a:ext cx="2761394" cy="12252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ctrTitle" idx="2"/>
          </p:nvPr>
        </p:nvSpPr>
        <p:spPr>
          <a:xfrm>
            <a:off x="2959637" y="398833"/>
            <a:ext cx="4455273" cy="946200"/>
          </a:xfrm>
        </p:spPr>
        <p:txBody>
          <a:bodyPr/>
          <a:lstStyle/>
          <a:p>
            <a:r>
              <a:rPr lang="vi-VN" sz="1800" dirty="0">
                <a:latin typeface="+mn-lt"/>
              </a:rPr>
              <a:t>Điều tiết vĩ mô của nhà nước ngày càng được tăng cường</a:t>
            </a:r>
            <a:br>
              <a:rPr lang="vi-VN" sz="1800" dirty="0">
                <a:latin typeface="+mn-lt"/>
              </a:rPr>
            </a:br>
            <a:r>
              <a:rPr lang="vi-VN" sz="1800" dirty="0">
                <a:latin typeface="+mn-lt"/>
              </a:rPr>
              <a:t/>
            </a:r>
            <a:br>
              <a:rPr lang="vi-VN" sz="1800" dirty="0">
                <a:latin typeface="+mn-lt"/>
              </a:rPr>
            </a:br>
            <a:endParaRPr lang="en-US" sz="1800" dirty="0">
              <a:latin typeface="+mn-lt"/>
            </a:endParaRPr>
          </a:p>
        </p:txBody>
      </p:sp>
      <p:cxnSp>
        <p:nvCxnSpPr>
          <p:cNvPr id="39" name="Google Shape;304;p43">
            <a:extLst>
              <a:ext uri="{FF2B5EF4-FFF2-40B4-BE49-F238E27FC236}">
                <a16:creationId xmlns="" xmlns:a16="http://schemas.microsoft.com/office/drawing/2014/main" id="{E2381661-ABCE-429C-BF0E-2AF5ABD48D1B}"/>
              </a:ext>
            </a:extLst>
          </p:cNvPr>
          <p:cNvCxnSpPr>
            <a:cxnSpLocks/>
          </p:cNvCxnSpPr>
          <p:nvPr/>
        </p:nvCxnSpPr>
        <p:spPr>
          <a:xfrm>
            <a:off x="5345034" y="2713055"/>
            <a:ext cx="0" cy="2057400"/>
          </a:xfrm>
          <a:prstGeom prst="straightConnector1">
            <a:avLst/>
          </a:prstGeom>
          <a:noFill/>
          <a:ln w="9525" cap="flat" cmpd="sng">
            <a:solidFill>
              <a:srgbClr val="595959"/>
            </a:solidFill>
            <a:prstDash val="solid"/>
            <a:round/>
            <a:headEnd type="none" w="med" len="med"/>
            <a:tailEnd type="none" w="med" len="med"/>
          </a:ln>
        </p:spPr>
      </p:cxnSp>
      <p:sp>
        <p:nvSpPr>
          <p:cNvPr id="44" name="TextBox 43"/>
          <p:cNvSpPr txBox="1"/>
          <p:nvPr/>
        </p:nvSpPr>
        <p:spPr>
          <a:xfrm>
            <a:off x="213925" y="2932040"/>
            <a:ext cx="2271616" cy="584775"/>
          </a:xfrm>
          <a:prstGeom prst="rect">
            <a:avLst/>
          </a:prstGeom>
          <a:noFill/>
        </p:spPr>
        <p:txBody>
          <a:bodyPr wrap="square" rtlCol="0">
            <a:spAutoFit/>
          </a:bodyPr>
          <a:lstStyle/>
          <a:p>
            <a:pPr lvl="0" algn="ctr"/>
            <a:r>
              <a:rPr lang="en-US" sz="1600" dirty="0" err="1"/>
              <a:t>Sự</a:t>
            </a:r>
            <a:r>
              <a:rPr lang="en-US" sz="1600" dirty="0"/>
              <a:t> </a:t>
            </a:r>
            <a:r>
              <a:rPr lang="en-US" sz="1600" dirty="0" err="1"/>
              <a:t>lựa</a:t>
            </a:r>
            <a:r>
              <a:rPr lang="en-US" sz="1600" dirty="0"/>
              <a:t> </a:t>
            </a:r>
            <a:r>
              <a:rPr lang="en-US" sz="1600" dirty="0" err="1"/>
              <a:t>chọn</a:t>
            </a:r>
            <a:r>
              <a:rPr lang="en-US" sz="1600" dirty="0"/>
              <a:t> </a:t>
            </a:r>
            <a:r>
              <a:rPr lang="en-US" sz="1600" dirty="0" err="1"/>
              <a:t>chính</a:t>
            </a:r>
            <a:r>
              <a:rPr lang="en-US" sz="1600" dirty="0"/>
              <a:t> </a:t>
            </a:r>
            <a:r>
              <a:rPr lang="en-US" sz="1600" dirty="0" err="1"/>
              <a:t>sách</a:t>
            </a:r>
            <a:r>
              <a:rPr lang="en-US" sz="1600" dirty="0"/>
              <a:t> </a:t>
            </a:r>
            <a:r>
              <a:rPr lang="en-US" sz="1600" dirty="0" err="1"/>
              <a:t>thực</a:t>
            </a:r>
            <a:r>
              <a:rPr lang="en-US" sz="1600" dirty="0"/>
              <a:t> </a:t>
            </a:r>
            <a:r>
              <a:rPr lang="en-US" sz="1600" dirty="0" err="1"/>
              <a:t>dụng</a:t>
            </a:r>
            <a:endParaRPr lang="en-US" sz="1600" dirty="0"/>
          </a:p>
        </p:txBody>
      </p:sp>
      <p:sp>
        <p:nvSpPr>
          <p:cNvPr id="46" name="TextBox 45"/>
          <p:cNvSpPr txBox="1"/>
          <p:nvPr/>
        </p:nvSpPr>
        <p:spPr>
          <a:xfrm>
            <a:off x="5526593" y="2932040"/>
            <a:ext cx="3268820" cy="1815882"/>
          </a:xfrm>
          <a:prstGeom prst="rect">
            <a:avLst/>
          </a:prstGeom>
          <a:noFill/>
        </p:spPr>
        <p:txBody>
          <a:bodyPr wrap="square" rtlCol="0">
            <a:spAutoFit/>
          </a:bodyPr>
          <a:lstStyle/>
          <a:p>
            <a:r>
              <a:rPr lang="en-US" sz="1600" dirty="0" err="1"/>
              <a:t>Vận</a:t>
            </a:r>
            <a:r>
              <a:rPr lang="en-US" sz="1600" dirty="0"/>
              <a:t> </a:t>
            </a:r>
            <a:r>
              <a:rPr lang="en-US" sz="1600" dirty="0" err="1"/>
              <a:t>dụng</a:t>
            </a:r>
            <a:r>
              <a:rPr lang="en-US" sz="1600" dirty="0"/>
              <a:t> </a:t>
            </a:r>
            <a:r>
              <a:rPr lang="en-US" sz="1600" dirty="0" err="1"/>
              <a:t>linh</a:t>
            </a:r>
            <a:r>
              <a:rPr lang="en-US" sz="1600" dirty="0"/>
              <a:t> </a:t>
            </a:r>
            <a:r>
              <a:rPr lang="en-US" sz="1600" dirty="0" err="1"/>
              <a:t>hoạt</a:t>
            </a:r>
            <a:r>
              <a:rPr lang="en-US" sz="1600" dirty="0"/>
              <a:t> </a:t>
            </a:r>
            <a:r>
              <a:rPr lang="en-US" sz="1600" dirty="0" err="1"/>
              <a:t>chính</a:t>
            </a:r>
            <a:r>
              <a:rPr lang="en-US" sz="1600" dirty="0"/>
              <a:t> </a:t>
            </a:r>
            <a:r>
              <a:rPr lang="en-US" sz="1600" dirty="0" err="1"/>
              <a:t>sách</a:t>
            </a:r>
            <a:r>
              <a:rPr lang="en-US" sz="1600" dirty="0"/>
              <a:t> </a:t>
            </a:r>
            <a:r>
              <a:rPr lang="en-US" sz="1600" dirty="0" err="1"/>
              <a:t>tài</a:t>
            </a:r>
            <a:r>
              <a:rPr lang="en-US" sz="1600" dirty="0"/>
              <a:t> </a:t>
            </a:r>
            <a:r>
              <a:rPr lang="en-US" sz="1600" dirty="0" err="1"/>
              <a:t>chính</a:t>
            </a:r>
            <a:r>
              <a:rPr lang="en-US" sz="1600" dirty="0"/>
              <a:t> </a:t>
            </a:r>
            <a:r>
              <a:rPr lang="en-US" sz="1600" dirty="0" err="1"/>
              <a:t>và</a:t>
            </a:r>
            <a:r>
              <a:rPr lang="en-US" sz="1600" dirty="0"/>
              <a:t> </a:t>
            </a:r>
            <a:r>
              <a:rPr lang="en-US" sz="1600" dirty="0" err="1"/>
              <a:t>chính</a:t>
            </a:r>
            <a:r>
              <a:rPr lang="en-US" sz="1600" dirty="0"/>
              <a:t> </a:t>
            </a:r>
            <a:r>
              <a:rPr lang="en-US" sz="1600" dirty="0" err="1"/>
              <a:t>sách</a:t>
            </a:r>
            <a:r>
              <a:rPr lang="en-US" sz="1600" dirty="0"/>
              <a:t> </a:t>
            </a:r>
            <a:r>
              <a:rPr lang="en-US" sz="1600" dirty="0" err="1"/>
              <a:t>tiền</a:t>
            </a:r>
            <a:r>
              <a:rPr lang="en-US" sz="1600" dirty="0"/>
              <a:t> </a:t>
            </a:r>
            <a:r>
              <a:rPr lang="en-US" sz="1600" dirty="0" err="1"/>
              <a:t>tệ</a:t>
            </a:r>
            <a:r>
              <a:rPr lang="en-US" sz="1600" dirty="0"/>
              <a:t>, </a:t>
            </a:r>
            <a:r>
              <a:rPr lang="en-US" sz="1600" dirty="0" err="1"/>
              <a:t>kịp</a:t>
            </a:r>
            <a:r>
              <a:rPr lang="en-US" sz="1600" dirty="0"/>
              <a:t> </a:t>
            </a:r>
            <a:r>
              <a:rPr lang="en-US" sz="1600" dirty="0" err="1"/>
              <a:t>thời</a:t>
            </a:r>
            <a:r>
              <a:rPr lang="en-US" sz="1600" dirty="0"/>
              <a:t> </a:t>
            </a:r>
            <a:r>
              <a:rPr lang="en-US" sz="1600" dirty="0" err="1"/>
              <a:t>điều</a:t>
            </a:r>
            <a:r>
              <a:rPr lang="en-US" sz="1600" dirty="0"/>
              <a:t> </a:t>
            </a:r>
            <a:r>
              <a:rPr lang="en-US" sz="1600" dirty="0" err="1"/>
              <a:t>chỉnh</a:t>
            </a:r>
            <a:r>
              <a:rPr lang="en-US" sz="1600" dirty="0"/>
              <a:t> </a:t>
            </a:r>
            <a:r>
              <a:rPr lang="en-US" sz="1600" dirty="0" err="1"/>
              <a:t>mâu</a:t>
            </a:r>
            <a:r>
              <a:rPr lang="en-US" sz="1600" dirty="0"/>
              <a:t> </a:t>
            </a:r>
            <a:r>
              <a:rPr lang="en-US" sz="1600" dirty="0" err="1"/>
              <a:t>thuẫn</a:t>
            </a:r>
            <a:r>
              <a:rPr lang="en-US" sz="1600" dirty="0"/>
              <a:t> </a:t>
            </a:r>
            <a:r>
              <a:rPr lang="en-US" sz="1600" dirty="0" err="1"/>
              <a:t>cung</a:t>
            </a:r>
            <a:r>
              <a:rPr lang="en-US" sz="1600" dirty="0"/>
              <a:t> </a:t>
            </a:r>
            <a:r>
              <a:rPr lang="en-US" sz="1600" dirty="0" err="1"/>
              <a:t>cầu</a:t>
            </a:r>
            <a:r>
              <a:rPr lang="en-US" sz="1600" dirty="0"/>
              <a:t> </a:t>
            </a:r>
            <a:r>
              <a:rPr lang="en-US" sz="1600" dirty="0" err="1"/>
              <a:t>trong</a:t>
            </a:r>
            <a:r>
              <a:rPr lang="en-US" sz="1600" dirty="0"/>
              <a:t> </a:t>
            </a:r>
            <a:r>
              <a:rPr lang="en-US" sz="1600" dirty="0" err="1"/>
              <a:t>xã</a:t>
            </a:r>
            <a:r>
              <a:rPr lang="en-US" sz="1600" dirty="0"/>
              <a:t> </a:t>
            </a:r>
            <a:r>
              <a:rPr lang="en-US" sz="1600" dirty="0" err="1"/>
              <a:t>hội</a:t>
            </a:r>
            <a:r>
              <a:rPr lang="en-US" sz="1600" dirty="0"/>
              <a:t> </a:t>
            </a:r>
            <a:r>
              <a:rPr lang="en-US" sz="1600" dirty="0" err="1"/>
              <a:t>và</a:t>
            </a:r>
            <a:r>
              <a:rPr lang="en-US" sz="1600" dirty="0"/>
              <a:t> </a:t>
            </a:r>
            <a:r>
              <a:rPr lang="en-US" sz="1600" dirty="0" err="1"/>
              <a:t>mâu</a:t>
            </a:r>
            <a:r>
              <a:rPr lang="en-US" sz="1600" dirty="0"/>
              <a:t> </a:t>
            </a:r>
            <a:r>
              <a:rPr lang="en-US" sz="1600" dirty="0" err="1"/>
              <a:t>thuẫn</a:t>
            </a:r>
            <a:r>
              <a:rPr lang="en-US" sz="1600" dirty="0"/>
              <a:t> </a:t>
            </a:r>
            <a:r>
              <a:rPr lang="en-US" sz="1600" dirty="0" err="1"/>
              <a:t>giữa</a:t>
            </a:r>
            <a:r>
              <a:rPr lang="en-US" sz="1600" dirty="0"/>
              <a:t> </a:t>
            </a:r>
            <a:r>
              <a:rPr lang="en-US" sz="1600" dirty="0" err="1"/>
              <a:t>các</a:t>
            </a:r>
            <a:r>
              <a:rPr lang="en-US" sz="1600" dirty="0"/>
              <a:t> </a:t>
            </a:r>
            <a:r>
              <a:rPr lang="en-US" sz="1600" dirty="0" err="1"/>
              <a:t>tầng</a:t>
            </a:r>
            <a:r>
              <a:rPr lang="en-US" sz="1600" dirty="0"/>
              <a:t> </a:t>
            </a:r>
            <a:r>
              <a:rPr lang="en-US" sz="1600" dirty="0" err="1"/>
              <a:t>lớp</a:t>
            </a:r>
            <a:r>
              <a:rPr lang="en-US" sz="1600" dirty="0"/>
              <a:t> </a:t>
            </a:r>
            <a:r>
              <a:rPr lang="en-US" sz="1600" dirty="0" err="1"/>
              <a:t>xã</a:t>
            </a:r>
            <a:r>
              <a:rPr lang="en-US" sz="1600" dirty="0"/>
              <a:t> </a:t>
            </a:r>
            <a:r>
              <a:rPr lang="en-US" sz="1600" dirty="0" err="1"/>
              <a:t>hội</a:t>
            </a:r>
            <a:r>
              <a:rPr lang="en-US" sz="1600" dirty="0"/>
              <a:t> </a:t>
            </a:r>
            <a:r>
              <a:rPr lang="en-US" sz="1600" dirty="0" err="1"/>
              <a:t>khác</a:t>
            </a:r>
            <a:r>
              <a:rPr lang="en-US" sz="1600" dirty="0"/>
              <a:t> </a:t>
            </a:r>
            <a:r>
              <a:rPr lang="en-US" sz="1600" dirty="0" err="1"/>
              <a:t>nhau</a:t>
            </a:r>
            <a:endParaRPr lang="en-US" sz="1600" dirty="0"/>
          </a:p>
          <a:p>
            <a:endParaRPr lang="en-US" sz="1600" dirty="0"/>
          </a:p>
        </p:txBody>
      </p:sp>
    </p:spTree>
    <p:extLst>
      <p:ext uri="{BB962C8B-B14F-4D97-AF65-F5344CB8AC3E}">
        <p14:creationId xmlns:p14="http://schemas.microsoft.com/office/powerpoint/2010/main" val="85419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4"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H="1">
            <a:off x="1552353" y="106325"/>
            <a:ext cx="7262037" cy="1137682"/>
          </a:xfrm>
        </p:spPr>
        <p:txBody>
          <a:bodyPr/>
          <a:lstStyle/>
          <a:p>
            <a:pPr algn="ctr"/>
            <a:r>
              <a:rPr lang="en-US" sz="1800" dirty="0" smtClean="0">
                <a:latin typeface="+mn-lt"/>
              </a:rPr>
              <a:t>C</a:t>
            </a:r>
            <a:r>
              <a:rPr lang="vi-VN" sz="1800" dirty="0" smtClean="0">
                <a:latin typeface="+mn-lt"/>
              </a:rPr>
              <a:t>ác </a:t>
            </a:r>
            <a:r>
              <a:rPr lang="vi-VN" sz="1800" dirty="0">
                <a:latin typeface="+mn-lt"/>
              </a:rPr>
              <a:t>công ty xuyên quốc gia có vai trò ngày càng quan trọng trong hệ thống kinh tế tư bản chủ nghĩa, là lực lượng chủ yếu thúc đẩy toàn cầu hóa kinh </a:t>
            </a:r>
            <a:r>
              <a:rPr lang="vi-VN" sz="1800" dirty="0" smtClean="0">
                <a:latin typeface="+mn-lt"/>
              </a:rPr>
              <a:t>tế</a:t>
            </a:r>
            <a:endParaRPr lang="en-US" sz="1800" dirty="0">
              <a:latin typeface="+mn-lt"/>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552" y="1531087"/>
            <a:ext cx="5713229" cy="3127993"/>
          </a:xfrm>
          <a:prstGeom prst="rect">
            <a:avLst/>
          </a:prstGeom>
        </p:spPr>
      </p:pic>
    </p:spTree>
    <p:extLst>
      <p:ext uri="{BB962C8B-B14F-4D97-AF65-F5344CB8AC3E}">
        <p14:creationId xmlns:p14="http://schemas.microsoft.com/office/powerpoint/2010/main" val="3538940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7B65A09C-7A5F-45E5-9B67-B190801B44B3}"/>
              </a:ext>
            </a:extLst>
          </p:cNvPr>
          <p:cNvSpPr>
            <a:spLocks noGrp="1"/>
          </p:cNvSpPr>
          <p:nvPr>
            <p:ph type="body" idx="1"/>
          </p:nvPr>
        </p:nvSpPr>
        <p:spPr>
          <a:xfrm>
            <a:off x="410818" y="1144200"/>
            <a:ext cx="5791200" cy="3510600"/>
          </a:xfrm>
        </p:spPr>
        <p:txBody>
          <a:bodyPr/>
          <a:lstStyle/>
          <a:p>
            <a:r>
              <a:rPr lang="vi-VN" sz="1400" dirty="0">
                <a:latin typeface="+mn-lt"/>
              </a:rPr>
              <a:t>Tập trung sản xuất và hình thức độc quyền mới</a:t>
            </a:r>
          </a:p>
          <a:p>
            <a:pPr lvl="1"/>
            <a:r>
              <a:rPr lang="vi-VN" sz="1400" dirty="0">
                <a:latin typeface="+mn-lt"/>
              </a:rPr>
              <a:t>Sự xuất hiện của những công ty độc quyền xuyên quốc gia.</a:t>
            </a:r>
          </a:p>
          <a:p>
            <a:pPr lvl="1"/>
            <a:r>
              <a:rPr lang="vi-VN" sz="1400" dirty="0">
                <a:latin typeface="+mn-lt"/>
              </a:rPr>
              <a:t>Sự phát triển của các xí nghiệp vừa và nhỏ.</a:t>
            </a:r>
            <a:endParaRPr lang="en-US" sz="1400" dirty="0">
              <a:latin typeface="+mn-lt"/>
            </a:endParaRPr>
          </a:p>
        </p:txBody>
      </p:sp>
      <p:sp>
        <p:nvSpPr>
          <p:cNvPr id="3" name="Title 2">
            <a:extLst>
              <a:ext uri="{FF2B5EF4-FFF2-40B4-BE49-F238E27FC236}">
                <a16:creationId xmlns="" xmlns:a16="http://schemas.microsoft.com/office/drawing/2014/main" id="{F2DACD6D-83E9-4B81-8DCF-454E7A1327B4}"/>
              </a:ext>
            </a:extLst>
          </p:cNvPr>
          <p:cNvSpPr>
            <a:spLocks noGrp="1"/>
          </p:cNvSpPr>
          <p:nvPr>
            <p:ph type="ctrTitle"/>
          </p:nvPr>
        </p:nvSpPr>
        <p:spPr>
          <a:xfrm>
            <a:off x="1850551" y="198000"/>
            <a:ext cx="5214300" cy="946200"/>
          </a:xfrm>
        </p:spPr>
        <p:txBody>
          <a:bodyPr/>
          <a:lstStyle/>
          <a:p>
            <a:r>
              <a:rPr lang="vi-VN" dirty="0">
                <a:latin typeface="+mn-lt"/>
              </a:rPr>
              <a:t>Những biểu hiện mới trong TBĐQ</a:t>
            </a:r>
            <a:endParaRPr lang="en-US" dirty="0">
              <a:latin typeface="+mn-lt"/>
            </a:endParaRPr>
          </a:p>
        </p:txBody>
      </p:sp>
      <p:pic>
        <p:nvPicPr>
          <p:cNvPr id="6146" name="Picture 2" descr="Tìm hiểu kinh tế: Kinh tế các nước tư bản chủ nghĩa (phần 9)">
            <a:extLst>
              <a:ext uri="{FF2B5EF4-FFF2-40B4-BE49-F238E27FC236}">
                <a16:creationId xmlns="" xmlns:a16="http://schemas.microsoft.com/office/drawing/2014/main" id="{B9EFE604-662A-4F61-9F98-5A1659A89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564296"/>
            <a:ext cx="4572000" cy="2579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0781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H="1">
            <a:off x="1509820" y="197806"/>
            <a:ext cx="7262037" cy="903768"/>
          </a:xfrm>
        </p:spPr>
        <p:txBody>
          <a:bodyPr/>
          <a:lstStyle/>
          <a:p>
            <a:pPr algn="ctr"/>
            <a:r>
              <a:rPr lang="vi-VN" sz="1800" dirty="0">
                <a:latin typeface="+mn-lt"/>
              </a:rPr>
              <a:t>Điều tiết và phối hợp quốc tế được tăng cường</a:t>
            </a:r>
            <a:br>
              <a:rPr lang="vi-VN" sz="1800" dirty="0">
                <a:latin typeface="+mn-lt"/>
              </a:rPr>
            </a:br>
            <a:endParaRPr lang="en-US" sz="1800" dirty="0">
              <a:latin typeface="+mn-lt"/>
            </a:endParaRPr>
          </a:p>
        </p:txBody>
      </p:sp>
      <p:sp>
        <p:nvSpPr>
          <p:cNvPr id="3" name="TextBox 2"/>
          <p:cNvSpPr txBox="1"/>
          <p:nvPr/>
        </p:nvSpPr>
        <p:spPr>
          <a:xfrm>
            <a:off x="2406499" y="1107108"/>
            <a:ext cx="6230679" cy="584775"/>
          </a:xfrm>
          <a:prstGeom prst="rect">
            <a:avLst/>
          </a:prstGeom>
          <a:noFill/>
        </p:spPr>
        <p:txBody>
          <a:bodyPr wrap="square" rtlCol="0">
            <a:spAutoFit/>
          </a:bodyPr>
          <a:lstStyle/>
          <a:p>
            <a:pPr marL="285750" indent="-285750">
              <a:buFont typeface="Wingdings" panose="05000000000000000000" pitchFamily="2" charset="2"/>
              <a:buChar char="v"/>
            </a:pPr>
            <a:r>
              <a:rPr lang="en-US" sz="1600" dirty="0" err="1" smtClean="0"/>
              <a:t>Nhà</a:t>
            </a:r>
            <a:r>
              <a:rPr lang="en-US" sz="1600" dirty="0" smtClean="0"/>
              <a:t> </a:t>
            </a:r>
            <a:r>
              <a:rPr lang="vi-VN" sz="1600" dirty="0" smtClean="0"/>
              <a:t>nước </a:t>
            </a:r>
            <a:r>
              <a:rPr lang="vi-VN" sz="1600" dirty="0"/>
              <a:t>của các quốc gia tư bản chủ nghĩa ngày càng chú trọng phối hợp chính sách kinh tế vĩ </a:t>
            </a:r>
            <a:r>
              <a:rPr lang="vi-VN" sz="1600" dirty="0" smtClean="0"/>
              <a:t>mô</a:t>
            </a:r>
            <a:endParaRPr lang="en-US" sz="1600" dirty="0"/>
          </a:p>
        </p:txBody>
      </p:sp>
      <p:sp>
        <p:nvSpPr>
          <p:cNvPr id="5" name="TextBox 4"/>
          <p:cNvSpPr txBox="1"/>
          <p:nvPr/>
        </p:nvSpPr>
        <p:spPr>
          <a:xfrm>
            <a:off x="2406499" y="2041511"/>
            <a:ext cx="6230679" cy="584775"/>
          </a:xfrm>
          <a:prstGeom prst="rect">
            <a:avLst/>
          </a:prstGeom>
          <a:noFill/>
        </p:spPr>
        <p:txBody>
          <a:bodyPr wrap="square" rtlCol="0">
            <a:spAutoFit/>
          </a:bodyPr>
          <a:lstStyle/>
          <a:p>
            <a:pPr marL="285750" indent="-285750">
              <a:buFont typeface="Wingdings" panose="05000000000000000000" pitchFamily="2" charset="2"/>
              <a:buChar char="v"/>
            </a:pPr>
            <a:r>
              <a:rPr lang="en-US" sz="1600" dirty="0"/>
              <a:t>Á</a:t>
            </a:r>
            <a:r>
              <a:rPr lang="vi-VN" sz="1600" dirty="0" smtClean="0"/>
              <a:t>p </a:t>
            </a:r>
            <a:r>
              <a:rPr lang="vi-VN" sz="1600" dirty="0"/>
              <a:t>dụng hình thức thương lượng thỏa hiệp chứ không đối </a:t>
            </a:r>
            <a:r>
              <a:rPr lang="vi-VN" sz="1600" dirty="0" smtClean="0"/>
              <a:t>kháng</a:t>
            </a:r>
            <a:endParaRPr lang="en-US" sz="1600" dirty="0"/>
          </a:p>
        </p:txBody>
      </p:sp>
      <p:sp>
        <p:nvSpPr>
          <p:cNvPr id="6" name="TextBox 5"/>
          <p:cNvSpPr txBox="1"/>
          <p:nvPr/>
        </p:nvSpPr>
        <p:spPr>
          <a:xfrm>
            <a:off x="2406499" y="2975915"/>
            <a:ext cx="6230679" cy="338554"/>
          </a:xfrm>
          <a:prstGeom prst="rect">
            <a:avLst/>
          </a:prstGeom>
          <a:noFill/>
        </p:spPr>
        <p:txBody>
          <a:bodyPr wrap="square" rtlCol="0">
            <a:spAutoFit/>
          </a:bodyPr>
          <a:lstStyle/>
          <a:p>
            <a:pPr marL="285750" indent="-285750">
              <a:buFont typeface="Wingdings" panose="05000000000000000000" pitchFamily="2" charset="2"/>
              <a:buChar char="v"/>
            </a:pPr>
            <a:r>
              <a:rPr lang="vi-VN" sz="1600" dirty="0"/>
              <a:t>Tăng cường điều tiết và phối hơp quốc </a:t>
            </a:r>
            <a:r>
              <a:rPr lang="vi-VN" sz="1600" dirty="0" smtClean="0"/>
              <a:t>tế</a:t>
            </a:r>
            <a:endParaRPr lang="en-US" sz="1600" dirty="0"/>
          </a:p>
        </p:txBody>
      </p:sp>
      <p:sp>
        <p:nvSpPr>
          <p:cNvPr id="7" name="TextBox 6"/>
          <p:cNvSpPr txBox="1"/>
          <p:nvPr/>
        </p:nvSpPr>
        <p:spPr>
          <a:xfrm>
            <a:off x="2406499" y="3787209"/>
            <a:ext cx="6230679" cy="830997"/>
          </a:xfrm>
          <a:prstGeom prst="rect">
            <a:avLst/>
          </a:prstGeom>
          <a:noFill/>
        </p:spPr>
        <p:txBody>
          <a:bodyPr wrap="square" rtlCol="0">
            <a:spAutoFit/>
          </a:bodyPr>
          <a:lstStyle/>
          <a:p>
            <a:pPr marL="285750" indent="-285750">
              <a:buFont typeface="Wingdings" panose="05000000000000000000" pitchFamily="2" charset="2"/>
              <a:buChar char="v"/>
            </a:pPr>
            <a:r>
              <a:rPr lang="vi-VN" sz="1600" dirty="0"/>
              <a:t>Chủ nghĩa tư bản ngày </a:t>
            </a:r>
            <a:r>
              <a:rPr lang="vi-VN" sz="1600" dirty="0" smtClean="0"/>
              <a:t>nay</a:t>
            </a:r>
            <a:r>
              <a:rPr lang="en-US" sz="1600" dirty="0" smtClean="0"/>
              <a:t> </a:t>
            </a:r>
            <a:r>
              <a:rPr lang="vi-VN" sz="1600" dirty="0" smtClean="0"/>
              <a:t>là </a:t>
            </a:r>
            <a:r>
              <a:rPr lang="vi-VN" sz="1600" dirty="0"/>
              <a:t>sự chuẩn bị tốt nhất những điều kiện tiền đề cho sự ra đời của chủ nghĩa xã hội trên phạm vi toàn thế </a:t>
            </a:r>
            <a:r>
              <a:rPr lang="vi-VN" sz="1600" dirty="0" smtClean="0"/>
              <a:t>giới</a:t>
            </a:r>
            <a:endParaRPr lang="en-US" sz="1600" dirty="0"/>
          </a:p>
        </p:txBody>
      </p:sp>
    </p:spTree>
    <p:extLst>
      <p:ext uri="{BB962C8B-B14F-4D97-AF65-F5344CB8AC3E}">
        <p14:creationId xmlns:p14="http://schemas.microsoft.com/office/powerpoint/2010/main" val="26821119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H="1">
            <a:off x="1595120" y="2124075"/>
            <a:ext cx="5628638" cy="780600"/>
          </a:xfrm>
        </p:spPr>
        <p:txBody>
          <a:bodyPr/>
          <a:lstStyle/>
          <a:p>
            <a:r>
              <a:rPr lang="en-US" sz="4000" dirty="0" smtClean="0"/>
              <a:t>Thanks for watching !</a:t>
            </a:r>
            <a:endParaRPr lang="en-US" sz="4000" dirty="0"/>
          </a:p>
        </p:txBody>
      </p:sp>
    </p:spTree>
    <p:extLst>
      <p:ext uri="{BB962C8B-B14F-4D97-AF65-F5344CB8AC3E}">
        <p14:creationId xmlns:p14="http://schemas.microsoft.com/office/powerpoint/2010/main" val="12158545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8EBE4002-CB18-4DDB-BEB9-882938487A84}"/>
              </a:ext>
            </a:extLst>
          </p:cNvPr>
          <p:cNvSpPr>
            <a:spLocks noGrp="1"/>
          </p:cNvSpPr>
          <p:nvPr>
            <p:ph type="body" idx="1"/>
          </p:nvPr>
        </p:nvSpPr>
        <p:spPr>
          <a:xfrm>
            <a:off x="477078" y="1144200"/>
            <a:ext cx="7312772" cy="3510600"/>
          </a:xfrm>
        </p:spPr>
        <p:txBody>
          <a:bodyPr/>
          <a:lstStyle/>
          <a:p>
            <a:r>
              <a:rPr lang="vi-VN" sz="1400" dirty="0">
                <a:latin typeface="+mn-lt"/>
              </a:rPr>
              <a:t>Concern và conglomerat .</a:t>
            </a:r>
          </a:p>
          <a:p>
            <a:r>
              <a:rPr lang="vi-VN" sz="1400" dirty="0">
                <a:latin typeface="+mn-lt"/>
              </a:rPr>
              <a:t>Oligopoly và polygoly.</a:t>
            </a:r>
          </a:p>
          <a:p>
            <a:r>
              <a:rPr lang="vi-VN" sz="1400" dirty="0">
                <a:latin typeface="+mn-lt"/>
              </a:rPr>
              <a:t>Xu hướng tập trung và xu hướng phi tập trung hóa</a:t>
            </a:r>
          </a:p>
          <a:p>
            <a:endParaRPr lang="vi-VN" dirty="0"/>
          </a:p>
          <a:p>
            <a:endParaRPr lang="en-US" dirty="0"/>
          </a:p>
        </p:txBody>
      </p:sp>
      <p:sp>
        <p:nvSpPr>
          <p:cNvPr id="3" name="Title 2">
            <a:extLst>
              <a:ext uri="{FF2B5EF4-FFF2-40B4-BE49-F238E27FC236}">
                <a16:creationId xmlns="" xmlns:a16="http://schemas.microsoft.com/office/drawing/2014/main" id="{934F9F12-122C-4B2B-9523-BF82D6BB266F}"/>
              </a:ext>
            </a:extLst>
          </p:cNvPr>
          <p:cNvSpPr>
            <a:spLocks noGrp="1"/>
          </p:cNvSpPr>
          <p:nvPr>
            <p:ph type="ctrTitle"/>
          </p:nvPr>
        </p:nvSpPr>
        <p:spPr>
          <a:xfrm>
            <a:off x="1964849" y="130974"/>
            <a:ext cx="5565503" cy="946200"/>
          </a:xfrm>
        </p:spPr>
        <p:txBody>
          <a:bodyPr/>
          <a:lstStyle/>
          <a:p>
            <a:r>
              <a:rPr lang="vi-VN" dirty="0">
                <a:latin typeface="+mn-lt"/>
              </a:rPr>
              <a:t>A : Những biểu hiện mới trong TBĐQ</a:t>
            </a:r>
            <a:endParaRPr lang="en-US" dirty="0">
              <a:latin typeface="+mn-lt"/>
            </a:endParaRPr>
          </a:p>
        </p:txBody>
      </p:sp>
      <p:pic>
        <p:nvPicPr>
          <p:cNvPr id="5" name="Picture 4">
            <a:extLst>
              <a:ext uri="{FF2B5EF4-FFF2-40B4-BE49-F238E27FC236}">
                <a16:creationId xmlns="" xmlns:a16="http://schemas.microsoft.com/office/drawing/2014/main" id="{431FD0FB-5F45-4FF0-BD5D-1EB2C3A68C44}"/>
              </a:ext>
            </a:extLst>
          </p:cNvPr>
          <p:cNvPicPr>
            <a:picLocks noChangeAspect="1"/>
          </p:cNvPicPr>
          <p:nvPr/>
        </p:nvPicPr>
        <p:blipFill>
          <a:blip r:embed="rId2"/>
          <a:stretch>
            <a:fillRect/>
          </a:stretch>
        </p:blipFill>
        <p:spPr>
          <a:xfrm>
            <a:off x="5030158" y="1149630"/>
            <a:ext cx="4113842" cy="2844240"/>
          </a:xfrm>
          <a:prstGeom prst="rect">
            <a:avLst/>
          </a:prstGeom>
        </p:spPr>
      </p:pic>
    </p:spTree>
    <p:extLst>
      <p:ext uri="{BB962C8B-B14F-4D97-AF65-F5344CB8AC3E}">
        <p14:creationId xmlns:p14="http://schemas.microsoft.com/office/powerpoint/2010/main" val="5340560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E110AC-0155-4B92-9EF8-B2DE1DB660E8}"/>
              </a:ext>
            </a:extLst>
          </p:cNvPr>
          <p:cNvSpPr>
            <a:spLocks noGrp="1"/>
          </p:cNvSpPr>
          <p:nvPr>
            <p:ph type="ctrTitle"/>
          </p:nvPr>
        </p:nvSpPr>
        <p:spPr>
          <a:xfrm flipH="1">
            <a:off x="1414843" y="465604"/>
            <a:ext cx="6438240" cy="697567"/>
          </a:xfrm>
        </p:spPr>
        <p:txBody>
          <a:bodyPr/>
          <a:lstStyle/>
          <a:p>
            <a:pPr algn="ctr"/>
            <a:r>
              <a:rPr lang="vi-VN" sz="2000" dirty="0">
                <a:latin typeface="+mn-lt"/>
              </a:rPr>
              <a:t>Lý do xuất hiện nhiều doanh nghiệp vừa và nhỏ</a:t>
            </a:r>
            <a:endParaRPr lang="en-US" sz="2000" dirty="0">
              <a:latin typeface="+mn-lt"/>
            </a:endParaRPr>
          </a:p>
        </p:txBody>
      </p:sp>
      <p:sp>
        <p:nvSpPr>
          <p:cNvPr id="3" name="Subtitle 2">
            <a:extLst>
              <a:ext uri="{FF2B5EF4-FFF2-40B4-BE49-F238E27FC236}">
                <a16:creationId xmlns="" xmlns:a16="http://schemas.microsoft.com/office/drawing/2014/main" id="{8714A24D-18B8-4099-814E-956483FB79E3}"/>
              </a:ext>
            </a:extLst>
          </p:cNvPr>
          <p:cNvSpPr>
            <a:spLocks noGrp="1"/>
          </p:cNvSpPr>
          <p:nvPr>
            <p:ph type="subTitle" idx="1"/>
          </p:nvPr>
        </p:nvSpPr>
        <p:spPr>
          <a:xfrm flipH="1">
            <a:off x="1553135" y="1297641"/>
            <a:ext cx="7456394" cy="3529853"/>
          </a:xfrm>
        </p:spPr>
        <p:txBody>
          <a:bodyPr/>
          <a:lstStyle/>
          <a:p>
            <a:pPr algn="l"/>
            <a:r>
              <a:rPr lang="vi-VN" dirty="0">
                <a:latin typeface="+mn-lt"/>
              </a:rPr>
              <a:t>1 : Ứng dụng thành tựu khoa học cho phép tiêu chuẩn hóa và chuyên môn hóa sản xuất sâu </a:t>
            </a:r>
            <a:r>
              <a:rPr lang="vi-VN" dirty="0">
                <a:latin typeface="+mn-lt"/>
                <a:sym typeface="Wingdings" panose="05000000000000000000" pitchFamily="2" charset="2"/>
              </a:rPr>
              <a:t> Hệ thống gia công</a:t>
            </a:r>
          </a:p>
          <a:p>
            <a:pPr algn="just"/>
            <a:r>
              <a:rPr lang="vi-VN" dirty="0">
                <a:latin typeface="+mn-lt"/>
                <a:sym typeface="Wingdings" panose="05000000000000000000" pitchFamily="2" charset="2"/>
              </a:rPr>
              <a:t>	- </a:t>
            </a:r>
            <a:r>
              <a:rPr lang="vi-VN" b="0" i="0" dirty="0">
                <a:solidFill>
                  <a:srgbClr val="000000"/>
                </a:solidFill>
                <a:effectLst/>
                <a:latin typeface="+mn-lt"/>
              </a:rPr>
              <a:t>Nhìn bề ngoài, dường như đó là hiện tượng "phi tập trung hóa", nhưng thực chất đó chỉ là một biểu hiện mới của sự tập trung sản xuất, trong đó các hãng vừa và nhỏ lệ thuộc và chịu sự chi phối của các chủ hãng lớn về công nghệ, vốn, thị trường, v.v.</a:t>
            </a:r>
          </a:p>
        </p:txBody>
      </p:sp>
    </p:spTree>
    <p:extLst>
      <p:ext uri="{BB962C8B-B14F-4D97-AF65-F5344CB8AC3E}">
        <p14:creationId xmlns:p14="http://schemas.microsoft.com/office/powerpoint/2010/main" val="28928275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2CAA41-F421-4E44-A16A-65ECFB8EA91F}"/>
              </a:ext>
            </a:extLst>
          </p:cNvPr>
          <p:cNvSpPr>
            <a:spLocks noGrp="1"/>
          </p:cNvSpPr>
          <p:nvPr>
            <p:ph type="ctrTitle"/>
          </p:nvPr>
        </p:nvSpPr>
        <p:spPr>
          <a:xfrm flipH="1">
            <a:off x="1845148" y="95810"/>
            <a:ext cx="6586157" cy="875400"/>
          </a:xfrm>
        </p:spPr>
        <p:txBody>
          <a:bodyPr/>
          <a:lstStyle/>
          <a:p>
            <a:pPr algn="ctr"/>
            <a:r>
              <a:rPr lang="vi-VN" sz="2000" dirty="0"/>
              <a:t> </a:t>
            </a:r>
            <a:r>
              <a:rPr lang="vi-VN" sz="2000" dirty="0">
                <a:latin typeface="+mn-lt"/>
              </a:rPr>
              <a:t>Lý do xuất hiện nhiều doanh nghiệp vừa và nhỏ</a:t>
            </a:r>
            <a:endParaRPr lang="en-US" sz="2000" dirty="0">
              <a:latin typeface="+mn-lt"/>
            </a:endParaRPr>
          </a:p>
        </p:txBody>
      </p:sp>
      <p:sp>
        <p:nvSpPr>
          <p:cNvPr id="3" name="Subtitle 2">
            <a:extLst>
              <a:ext uri="{FF2B5EF4-FFF2-40B4-BE49-F238E27FC236}">
                <a16:creationId xmlns="" xmlns:a16="http://schemas.microsoft.com/office/drawing/2014/main" id="{F4A51D92-4C3D-4E2F-88CF-C77A3BF1726A}"/>
              </a:ext>
            </a:extLst>
          </p:cNvPr>
          <p:cNvSpPr>
            <a:spLocks noGrp="1"/>
          </p:cNvSpPr>
          <p:nvPr>
            <p:ph type="subTitle" idx="1"/>
          </p:nvPr>
        </p:nvSpPr>
        <p:spPr>
          <a:xfrm flipH="1">
            <a:off x="2125631" y="971210"/>
            <a:ext cx="6655298" cy="2995672"/>
          </a:xfrm>
        </p:spPr>
        <p:txBody>
          <a:bodyPr/>
          <a:lstStyle/>
          <a:p>
            <a:pPr algn="l"/>
            <a:r>
              <a:rPr lang="vi-VN" dirty="0">
                <a:latin typeface="+mn-lt"/>
              </a:rPr>
              <a:t>2 .</a:t>
            </a:r>
            <a:r>
              <a:rPr lang="vi-VN" b="0" i="0" dirty="0">
                <a:solidFill>
                  <a:srgbClr val="000000"/>
                </a:solidFill>
                <a:effectLst/>
                <a:latin typeface="+mn-lt"/>
              </a:rPr>
              <a:t> Những ưu thế của doanh nghiệp vừa và nhỏ trong cơ chế thị trường</a:t>
            </a:r>
          </a:p>
          <a:p>
            <a:pPr algn="l"/>
            <a:r>
              <a:rPr lang="vi-VN" dirty="0">
                <a:solidFill>
                  <a:srgbClr val="000000"/>
                </a:solidFill>
                <a:latin typeface="+mn-lt"/>
              </a:rPr>
              <a:t>	- </a:t>
            </a:r>
            <a:r>
              <a:rPr lang="vi-VN" b="0" i="0" dirty="0">
                <a:solidFill>
                  <a:srgbClr val="000000"/>
                </a:solidFill>
                <a:effectLst/>
                <a:latin typeface="+mn-lt"/>
              </a:rPr>
              <a:t>Những doanh nghiệp vừa và nhỏ nhạy cảm với thay đổi trong sản xuất, linh hoạt ứng phó với tình hình biến động của thị trường, mạnh dạn trong việc đầu tư vào những ngành mới đòi hỏi sự mạo hiểm, kể cả những ngành lúc đầu ít lợi nhuận và những ngành sản phẩm đáp ứng nhu cầu cá biệt</a:t>
            </a:r>
            <a:br>
              <a:rPr lang="vi-VN" b="0" i="0" dirty="0">
                <a:solidFill>
                  <a:srgbClr val="000000"/>
                </a:solidFill>
                <a:effectLst/>
                <a:latin typeface="+mn-lt"/>
              </a:rPr>
            </a:br>
            <a:r>
              <a:rPr lang="vi-VN" b="0" i="0" dirty="0">
                <a:solidFill>
                  <a:srgbClr val="000000"/>
                </a:solidFill>
                <a:effectLst/>
                <a:latin typeface="+mn-lt"/>
              </a:rPr>
              <a:t>- </a:t>
            </a:r>
            <a:r>
              <a:rPr lang="en-US" b="0" i="0" dirty="0" err="1">
                <a:solidFill>
                  <a:srgbClr val="000000"/>
                </a:solidFill>
                <a:effectLst/>
                <a:latin typeface="+mn-lt"/>
              </a:rPr>
              <a:t>Các</a:t>
            </a:r>
            <a:r>
              <a:rPr lang="en-US" b="0" i="0" dirty="0">
                <a:solidFill>
                  <a:srgbClr val="000000"/>
                </a:solidFill>
                <a:effectLst/>
                <a:latin typeface="+mn-lt"/>
              </a:rPr>
              <a:t> </a:t>
            </a:r>
            <a:r>
              <a:rPr lang="en-US" b="0" i="0" dirty="0" err="1">
                <a:solidFill>
                  <a:srgbClr val="000000"/>
                </a:solidFill>
                <a:effectLst/>
                <a:latin typeface="+mn-lt"/>
              </a:rPr>
              <a:t>doanh</a:t>
            </a:r>
            <a:r>
              <a:rPr lang="en-US" b="0" i="0" dirty="0">
                <a:solidFill>
                  <a:srgbClr val="000000"/>
                </a:solidFill>
                <a:effectLst/>
                <a:latin typeface="+mn-lt"/>
              </a:rPr>
              <a:t> </a:t>
            </a:r>
            <a:r>
              <a:rPr lang="en-US" b="0" i="0" dirty="0" err="1">
                <a:solidFill>
                  <a:srgbClr val="000000"/>
                </a:solidFill>
                <a:effectLst/>
                <a:latin typeface="+mn-lt"/>
              </a:rPr>
              <a:t>nghiệp</a:t>
            </a:r>
            <a:r>
              <a:rPr lang="en-US" b="0" i="0" dirty="0">
                <a:solidFill>
                  <a:srgbClr val="000000"/>
                </a:solidFill>
                <a:effectLst/>
                <a:latin typeface="+mn-lt"/>
              </a:rPr>
              <a:t> </a:t>
            </a:r>
            <a:r>
              <a:rPr lang="en-US" b="0" i="0" dirty="0" err="1">
                <a:solidFill>
                  <a:srgbClr val="000000"/>
                </a:solidFill>
                <a:effectLst/>
                <a:latin typeface="+mn-lt"/>
              </a:rPr>
              <a:t>nhỏ</a:t>
            </a:r>
            <a:r>
              <a:rPr lang="en-US" b="0" i="0" dirty="0">
                <a:solidFill>
                  <a:srgbClr val="000000"/>
                </a:solidFill>
                <a:effectLst/>
                <a:latin typeface="+mn-lt"/>
              </a:rPr>
              <a:t> </a:t>
            </a:r>
            <a:r>
              <a:rPr lang="en-US" b="0" i="0" dirty="0" err="1">
                <a:solidFill>
                  <a:srgbClr val="000000"/>
                </a:solidFill>
                <a:effectLst/>
                <a:latin typeface="+mn-lt"/>
              </a:rPr>
              <a:t>dễ</a:t>
            </a:r>
            <a:r>
              <a:rPr lang="en-US" b="0" i="0" dirty="0">
                <a:solidFill>
                  <a:srgbClr val="000000"/>
                </a:solidFill>
                <a:effectLst/>
                <a:latin typeface="+mn-lt"/>
              </a:rPr>
              <a:t> </a:t>
            </a:r>
            <a:r>
              <a:rPr lang="en-US" b="0" i="0" dirty="0" err="1">
                <a:solidFill>
                  <a:srgbClr val="000000"/>
                </a:solidFill>
                <a:effectLst/>
                <a:latin typeface="+mn-lt"/>
              </a:rPr>
              <a:t>dàng</a:t>
            </a:r>
            <a:r>
              <a:rPr lang="en-US" b="0" i="0" dirty="0">
                <a:solidFill>
                  <a:srgbClr val="000000"/>
                </a:solidFill>
                <a:effectLst/>
                <a:latin typeface="+mn-lt"/>
              </a:rPr>
              <a:t> </a:t>
            </a:r>
            <a:r>
              <a:rPr lang="en-US" b="0" i="0" dirty="0" err="1">
                <a:solidFill>
                  <a:srgbClr val="000000"/>
                </a:solidFill>
                <a:effectLst/>
                <a:latin typeface="+mn-lt"/>
              </a:rPr>
              <a:t>đổi</a:t>
            </a:r>
            <a:r>
              <a:rPr lang="en-US" b="0" i="0" dirty="0">
                <a:solidFill>
                  <a:srgbClr val="000000"/>
                </a:solidFill>
                <a:effectLst/>
                <a:latin typeface="+mn-lt"/>
              </a:rPr>
              <a:t> </a:t>
            </a:r>
            <a:r>
              <a:rPr lang="en-US" b="0" i="0" dirty="0" err="1">
                <a:solidFill>
                  <a:srgbClr val="000000"/>
                </a:solidFill>
                <a:effectLst/>
                <a:latin typeface="+mn-lt"/>
              </a:rPr>
              <a:t>mới</a:t>
            </a:r>
            <a:r>
              <a:rPr lang="en-US" b="0" i="0" dirty="0">
                <a:solidFill>
                  <a:srgbClr val="000000"/>
                </a:solidFill>
                <a:effectLst/>
                <a:latin typeface="+mn-lt"/>
              </a:rPr>
              <a:t> </a:t>
            </a:r>
            <a:r>
              <a:rPr lang="en-US" b="0" i="0" dirty="0" err="1">
                <a:solidFill>
                  <a:srgbClr val="000000"/>
                </a:solidFill>
                <a:effectLst/>
                <a:latin typeface="+mn-lt"/>
              </a:rPr>
              <a:t>trang</a:t>
            </a:r>
            <a:r>
              <a:rPr lang="en-US" b="0" i="0" dirty="0">
                <a:solidFill>
                  <a:srgbClr val="000000"/>
                </a:solidFill>
                <a:effectLst/>
                <a:latin typeface="+mn-lt"/>
              </a:rPr>
              <a:t> </a:t>
            </a:r>
            <a:r>
              <a:rPr lang="en-US" b="0" i="0" dirty="0" err="1">
                <a:solidFill>
                  <a:srgbClr val="000000"/>
                </a:solidFill>
                <a:effectLst/>
                <a:latin typeface="+mn-lt"/>
              </a:rPr>
              <a:t>bị</a:t>
            </a:r>
            <a:r>
              <a:rPr lang="en-US" b="0" i="0" dirty="0">
                <a:solidFill>
                  <a:srgbClr val="000000"/>
                </a:solidFill>
                <a:effectLst/>
                <a:latin typeface="+mn-lt"/>
              </a:rPr>
              <a:t> </a:t>
            </a:r>
            <a:r>
              <a:rPr lang="en-US" b="0" i="0" dirty="0" err="1">
                <a:solidFill>
                  <a:srgbClr val="000000"/>
                </a:solidFill>
                <a:effectLst/>
                <a:latin typeface="+mn-lt"/>
              </a:rPr>
              <a:t>kỹ</a:t>
            </a:r>
            <a:r>
              <a:rPr lang="en-US" b="0" i="0" dirty="0">
                <a:solidFill>
                  <a:srgbClr val="000000"/>
                </a:solidFill>
                <a:effectLst/>
                <a:latin typeface="+mn-lt"/>
              </a:rPr>
              <a:t> </a:t>
            </a:r>
            <a:r>
              <a:rPr lang="en-US" b="0" i="0" dirty="0" err="1">
                <a:solidFill>
                  <a:srgbClr val="000000"/>
                </a:solidFill>
                <a:effectLst/>
                <a:latin typeface="+mn-lt"/>
              </a:rPr>
              <a:t>thuật</a:t>
            </a:r>
            <a:r>
              <a:rPr lang="en-US" b="0" i="0" dirty="0">
                <a:solidFill>
                  <a:srgbClr val="000000"/>
                </a:solidFill>
                <a:effectLst/>
                <a:latin typeface="+mn-lt"/>
              </a:rPr>
              <a:t> </a:t>
            </a:r>
            <a:r>
              <a:rPr lang="en-US" b="0" i="0" dirty="0" err="1">
                <a:solidFill>
                  <a:srgbClr val="000000"/>
                </a:solidFill>
                <a:effectLst/>
                <a:latin typeface="+mn-lt"/>
              </a:rPr>
              <a:t>mà</a:t>
            </a:r>
            <a:r>
              <a:rPr lang="en-US" b="0" i="0" dirty="0">
                <a:solidFill>
                  <a:srgbClr val="000000"/>
                </a:solidFill>
                <a:effectLst/>
                <a:latin typeface="+mn-lt"/>
              </a:rPr>
              <a:t> </a:t>
            </a:r>
            <a:r>
              <a:rPr lang="en-US" b="0" i="0" dirty="0" err="1">
                <a:solidFill>
                  <a:srgbClr val="000000"/>
                </a:solidFill>
                <a:effectLst/>
                <a:latin typeface="+mn-lt"/>
              </a:rPr>
              <a:t>không</a:t>
            </a:r>
            <a:r>
              <a:rPr lang="en-US" b="0" i="0" dirty="0">
                <a:solidFill>
                  <a:srgbClr val="000000"/>
                </a:solidFill>
                <a:effectLst/>
                <a:latin typeface="+mn-lt"/>
              </a:rPr>
              <a:t> </a:t>
            </a:r>
            <a:r>
              <a:rPr lang="en-US" b="0" i="0" dirty="0" err="1">
                <a:solidFill>
                  <a:srgbClr val="000000"/>
                </a:solidFill>
                <a:effectLst/>
                <a:latin typeface="+mn-lt"/>
              </a:rPr>
              <a:t>cần</a:t>
            </a:r>
            <a:r>
              <a:rPr lang="en-US" b="0" i="0" dirty="0">
                <a:solidFill>
                  <a:srgbClr val="000000"/>
                </a:solidFill>
                <a:effectLst/>
                <a:latin typeface="+mn-lt"/>
              </a:rPr>
              <a:t> </a:t>
            </a:r>
            <a:r>
              <a:rPr lang="en-US" b="0" i="0" dirty="0" err="1">
                <a:solidFill>
                  <a:srgbClr val="000000"/>
                </a:solidFill>
                <a:effectLst/>
                <a:latin typeface="+mn-lt"/>
              </a:rPr>
              <a:t>nhiều</a:t>
            </a:r>
            <a:r>
              <a:rPr lang="en-US" b="0" i="0" dirty="0">
                <a:solidFill>
                  <a:srgbClr val="000000"/>
                </a:solidFill>
                <a:effectLst/>
                <a:latin typeface="+mn-lt"/>
              </a:rPr>
              <a:t> chi </a:t>
            </a:r>
            <a:r>
              <a:rPr lang="en-US" b="0" i="0" dirty="0" err="1">
                <a:solidFill>
                  <a:srgbClr val="000000"/>
                </a:solidFill>
                <a:effectLst/>
                <a:latin typeface="+mn-lt"/>
              </a:rPr>
              <a:t>phí</a:t>
            </a:r>
            <a:r>
              <a:rPr lang="en-US" b="0" i="0" dirty="0">
                <a:solidFill>
                  <a:srgbClr val="000000"/>
                </a:solidFill>
                <a:effectLst/>
                <a:latin typeface="+mn-lt"/>
              </a:rPr>
              <a:t> </a:t>
            </a:r>
            <a:r>
              <a:rPr lang="en-US" b="0" i="0" dirty="0" err="1">
                <a:solidFill>
                  <a:srgbClr val="000000"/>
                </a:solidFill>
                <a:effectLst/>
                <a:latin typeface="+mn-lt"/>
              </a:rPr>
              <a:t>bổ</a:t>
            </a:r>
            <a:r>
              <a:rPr lang="en-US" b="0" i="0" dirty="0">
                <a:solidFill>
                  <a:srgbClr val="000000"/>
                </a:solidFill>
                <a:effectLst/>
                <a:latin typeface="+mn-lt"/>
              </a:rPr>
              <a:t> sung.</a:t>
            </a:r>
            <a:r>
              <a:rPr lang="vi-VN" b="0" i="0" dirty="0">
                <a:solidFill>
                  <a:srgbClr val="000000"/>
                </a:solidFill>
                <a:effectLst/>
                <a:latin typeface="OpenSans"/>
              </a:rPr>
              <a:t/>
            </a:r>
            <a:br>
              <a:rPr lang="vi-VN" b="0" i="0" dirty="0">
                <a:solidFill>
                  <a:srgbClr val="000000"/>
                </a:solidFill>
                <a:effectLst/>
                <a:latin typeface="OpenSans"/>
              </a:rPr>
            </a:br>
            <a:r>
              <a:rPr lang="vi-VN" b="0" i="0" dirty="0">
                <a:solidFill>
                  <a:srgbClr val="000000"/>
                </a:solidFill>
                <a:effectLst/>
                <a:latin typeface="OpenSans"/>
              </a:rPr>
              <a:t/>
            </a:r>
            <a:br>
              <a:rPr lang="vi-VN" b="0" i="0" dirty="0">
                <a:solidFill>
                  <a:srgbClr val="000000"/>
                </a:solidFill>
                <a:effectLst/>
                <a:latin typeface="OpenSans"/>
              </a:rPr>
            </a:br>
            <a:endParaRPr lang="en-US" dirty="0"/>
          </a:p>
        </p:txBody>
      </p:sp>
    </p:spTree>
    <p:extLst>
      <p:ext uri="{BB962C8B-B14F-4D97-AF65-F5344CB8AC3E}">
        <p14:creationId xmlns:p14="http://schemas.microsoft.com/office/powerpoint/2010/main" val="16216302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FB2FFE-B7AC-4960-BA41-236080CEBDFF}"/>
              </a:ext>
            </a:extLst>
          </p:cNvPr>
          <p:cNvSpPr>
            <a:spLocks noGrp="1"/>
          </p:cNvSpPr>
          <p:nvPr>
            <p:ph type="ctrTitle"/>
          </p:nvPr>
        </p:nvSpPr>
        <p:spPr>
          <a:xfrm flipH="1">
            <a:off x="2107365" y="169769"/>
            <a:ext cx="6599605" cy="1100978"/>
          </a:xfrm>
        </p:spPr>
        <p:txBody>
          <a:bodyPr/>
          <a:lstStyle/>
          <a:p>
            <a:pPr algn="l"/>
            <a:r>
              <a:rPr lang="vi-VN" sz="2400" dirty="0">
                <a:latin typeface="+mn-lt"/>
              </a:rPr>
              <a:t>B :</a:t>
            </a:r>
            <a:r>
              <a:rPr lang="vi-VN" sz="2400" i="0" dirty="0">
                <a:solidFill>
                  <a:srgbClr val="000000"/>
                </a:solidFill>
                <a:effectLst/>
                <a:latin typeface="+mn-lt"/>
              </a:rPr>
              <a:t>Sự thay đổi trong các hình thức tổ chức và cơ chế thống trị của tư bản tài chính.</a:t>
            </a:r>
            <a:endParaRPr lang="en-US" sz="2400" dirty="0">
              <a:latin typeface="+mn-lt"/>
            </a:endParaRPr>
          </a:p>
        </p:txBody>
      </p:sp>
      <p:sp>
        <p:nvSpPr>
          <p:cNvPr id="3" name="Subtitle 2">
            <a:extLst>
              <a:ext uri="{FF2B5EF4-FFF2-40B4-BE49-F238E27FC236}">
                <a16:creationId xmlns="" xmlns:a16="http://schemas.microsoft.com/office/drawing/2014/main" id="{F5D7E602-BCF2-48B6-8615-3FEB9A3EF0B4}"/>
              </a:ext>
            </a:extLst>
          </p:cNvPr>
          <p:cNvSpPr>
            <a:spLocks noGrp="1"/>
          </p:cNvSpPr>
          <p:nvPr>
            <p:ph type="subTitle" idx="1"/>
          </p:nvPr>
        </p:nvSpPr>
        <p:spPr>
          <a:xfrm flipH="1">
            <a:off x="2107364" y="1631352"/>
            <a:ext cx="6525647" cy="3223035"/>
          </a:xfrm>
        </p:spPr>
        <p:txBody>
          <a:bodyPr/>
          <a:lstStyle/>
          <a:p>
            <a:pPr algn="l">
              <a:buFontTx/>
              <a:buChar char="-"/>
            </a:pPr>
            <a:r>
              <a:rPr lang="vi-VN" sz="1400" dirty="0">
                <a:latin typeface="+mn-lt"/>
              </a:rPr>
              <a:t>Liên kết giữaTư Bản Ngân Hàng và Tư Bản Công Nghiệp</a:t>
            </a:r>
          </a:p>
          <a:p>
            <a:pPr algn="l">
              <a:buFontTx/>
              <a:buChar char="-"/>
            </a:pPr>
            <a:r>
              <a:rPr lang="vi-VN" sz="1400" dirty="0">
                <a:latin typeface="+mn-lt"/>
              </a:rPr>
              <a:t>Tổ hợp đa dạng kiểu Công – Nông – Thương – Tín / Công nghiệp – Quân sự - Dịch vụ quốc phòng.</a:t>
            </a:r>
          </a:p>
          <a:p>
            <a:pPr algn="l">
              <a:buFontTx/>
              <a:buChar char="-"/>
            </a:pPr>
            <a:r>
              <a:rPr lang="vi-VN" sz="1400" dirty="0">
                <a:latin typeface="+mn-lt"/>
              </a:rPr>
              <a:t>Nội dung của sự liên kết cũng đa dạng , tinh vi và phức tạp hơn .</a:t>
            </a:r>
          </a:p>
          <a:p>
            <a:pPr algn="l">
              <a:buFontTx/>
              <a:buChar char="-"/>
            </a:pPr>
            <a:r>
              <a:rPr lang="vi-VN" sz="1400" b="0" i="0" dirty="0">
                <a:solidFill>
                  <a:srgbClr val="000000"/>
                </a:solidFill>
                <a:effectLst/>
                <a:latin typeface="+mn-lt"/>
                <a:ea typeface="Roboto Condensed Light" panose="020B0604020202020204" charset="0"/>
              </a:rPr>
              <a:t>Trùm tài chính không chỉ tăng cường địa vị thống trị về kinh tế mà còn tăng cường sự khống chế và lợi dụng chính quyền nhà nước.</a:t>
            </a:r>
          </a:p>
          <a:p>
            <a:pPr algn="l">
              <a:buFontTx/>
              <a:buChar char="-"/>
            </a:pPr>
            <a:r>
              <a:rPr lang="vi-VN" sz="1400" b="0" i="0" dirty="0">
                <a:solidFill>
                  <a:srgbClr val="000000"/>
                </a:solidFill>
                <a:effectLst/>
                <a:latin typeface="+mn-lt"/>
                <a:ea typeface="Roboto Condensed Light" panose="020B0604020202020204" charset="0"/>
              </a:rPr>
              <a:t>Trong chính phủ, họ có nhiều người đại diện hơn, hơn nữa việc tự mình đảm nhiệm các chức vụ quan trọng trong chính phủ ngày càng phổ biến.</a:t>
            </a:r>
          </a:p>
          <a:p>
            <a:pPr algn="l">
              <a:buFontTx/>
              <a:buChar char="-"/>
            </a:pPr>
            <a:r>
              <a:rPr lang="vi-VN" sz="1400" dirty="0">
                <a:solidFill>
                  <a:srgbClr val="000000"/>
                </a:solidFill>
                <a:latin typeface="+mn-lt"/>
                <a:ea typeface="Roboto Condensed Light" panose="020B0604020202020204" charset="0"/>
              </a:rPr>
              <a:t>Các ngân hàng đa quốc gia , xuyên quốc gia thành lập.</a:t>
            </a:r>
            <a:endParaRPr lang="en-US" sz="1400" dirty="0">
              <a:latin typeface="+mn-lt"/>
              <a:ea typeface="Roboto Condensed Light" panose="020B0604020202020204" charset="0"/>
            </a:endParaRPr>
          </a:p>
        </p:txBody>
      </p:sp>
      <p:pic>
        <p:nvPicPr>
          <p:cNvPr id="3076" name="Picture 4" descr="BÀI 6">
            <a:extLst>
              <a:ext uri="{FF2B5EF4-FFF2-40B4-BE49-F238E27FC236}">
                <a16:creationId xmlns="" xmlns:a16="http://schemas.microsoft.com/office/drawing/2014/main" id="{C05D5EF6-08C5-4472-89C1-1F83EEE62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1352"/>
            <a:ext cx="2117662" cy="322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2344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8EBE4002-CB18-4DDB-BEB9-882938487A84}"/>
              </a:ext>
            </a:extLst>
          </p:cNvPr>
          <p:cNvSpPr>
            <a:spLocks noGrp="1"/>
          </p:cNvSpPr>
          <p:nvPr>
            <p:ph type="body" idx="1"/>
          </p:nvPr>
        </p:nvSpPr>
        <p:spPr>
          <a:xfrm>
            <a:off x="410817" y="1501926"/>
            <a:ext cx="7405927" cy="3510600"/>
          </a:xfrm>
        </p:spPr>
        <p:txBody>
          <a:bodyPr/>
          <a:lstStyle/>
          <a:p>
            <a:pPr marL="349250" indent="-171450">
              <a:buFontTx/>
              <a:buChar char="-"/>
            </a:pPr>
            <a:r>
              <a:rPr lang="vi-VN" b="0" i="0" dirty="0">
                <a:solidFill>
                  <a:srgbClr val="000000"/>
                </a:solidFill>
                <a:effectLst/>
                <a:latin typeface="+mn-lt"/>
              </a:rPr>
              <a:t>Sau chiến tranh, việc xuất nhập khẩu tư bản của các nước tư bản phát triển có sự tăng trưởng rất nhanh.</a:t>
            </a:r>
            <a:br>
              <a:rPr lang="vi-VN" b="0" i="0" dirty="0">
                <a:solidFill>
                  <a:srgbClr val="000000"/>
                </a:solidFill>
                <a:effectLst/>
                <a:latin typeface="+mn-lt"/>
              </a:rPr>
            </a:br>
            <a:r>
              <a:rPr lang="vi-VN" b="0" i="0" dirty="0">
                <a:solidFill>
                  <a:srgbClr val="000000"/>
                </a:solidFill>
                <a:effectLst/>
                <a:latin typeface="+mn-lt"/>
              </a:rPr>
              <a:t> + Nguyên nhân 1 : </a:t>
            </a:r>
            <a:r>
              <a:rPr lang="en-US" b="0" i="0" dirty="0">
                <a:solidFill>
                  <a:srgbClr val="000000"/>
                </a:solidFill>
                <a:effectLst/>
                <a:latin typeface="+mn-lt"/>
              </a:rPr>
              <a:t>do </a:t>
            </a:r>
            <a:r>
              <a:rPr lang="en-US" b="0" i="0" dirty="0" err="1">
                <a:solidFill>
                  <a:srgbClr val="000000"/>
                </a:solidFill>
                <a:effectLst/>
                <a:latin typeface="+mn-lt"/>
              </a:rPr>
              <a:t>cuộc</a:t>
            </a:r>
            <a:r>
              <a:rPr lang="en-US" b="0" i="0" dirty="0">
                <a:solidFill>
                  <a:srgbClr val="000000"/>
                </a:solidFill>
                <a:effectLst/>
                <a:latin typeface="+mn-lt"/>
              </a:rPr>
              <a:t> </a:t>
            </a:r>
            <a:r>
              <a:rPr lang="en-US" b="0" i="0" dirty="0" err="1">
                <a:solidFill>
                  <a:srgbClr val="000000"/>
                </a:solidFill>
                <a:effectLst/>
                <a:latin typeface="+mn-lt"/>
              </a:rPr>
              <a:t>cách</a:t>
            </a:r>
            <a:r>
              <a:rPr lang="en-US" b="0" i="0" dirty="0">
                <a:solidFill>
                  <a:srgbClr val="000000"/>
                </a:solidFill>
                <a:effectLst/>
                <a:latin typeface="+mn-lt"/>
              </a:rPr>
              <a:t> </a:t>
            </a:r>
            <a:r>
              <a:rPr lang="en-US" b="0" i="0" dirty="0" err="1">
                <a:solidFill>
                  <a:srgbClr val="000000"/>
                </a:solidFill>
                <a:effectLst/>
                <a:latin typeface="+mn-lt"/>
              </a:rPr>
              <a:t>mạng</a:t>
            </a:r>
            <a:r>
              <a:rPr lang="en-US" b="0" i="0" dirty="0">
                <a:solidFill>
                  <a:srgbClr val="000000"/>
                </a:solidFill>
                <a:effectLst/>
                <a:latin typeface="+mn-lt"/>
              </a:rPr>
              <a:t> khoa </a:t>
            </a:r>
            <a:r>
              <a:rPr lang="en-US" b="0" i="0" dirty="0" err="1">
                <a:solidFill>
                  <a:srgbClr val="000000"/>
                </a:solidFill>
                <a:effectLst/>
                <a:latin typeface="+mn-lt"/>
              </a:rPr>
              <a:t>học</a:t>
            </a:r>
            <a:r>
              <a:rPr lang="en-US" b="0" i="0" dirty="0">
                <a:solidFill>
                  <a:srgbClr val="000000"/>
                </a:solidFill>
                <a:effectLst/>
                <a:latin typeface="+mn-lt"/>
              </a:rPr>
              <a:t> </a:t>
            </a:r>
            <a:r>
              <a:rPr lang="en-US" b="0" i="0" dirty="0" err="1">
                <a:solidFill>
                  <a:srgbClr val="000000"/>
                </a:solidFill>
                <a:effectLst/>
                <a:latin typeface="+mn-lt"/>
              </a:rPr>
              <a:t>và</a:t>
            </a:r>
            <a:r>
              <a:rPr lang="en-US" b="0" i="0" dirty="0">
                <a:solidFill>
                  <a:srgbClr val="000000"/>
                </a:solidFill>
                <a:effectLst/>
                <a:latin typeface="+mn-lt"/>
              </a:rPr>
              <a:t> </a:t>
            </a:r>
            <a:r>
              <a:rPr lang="en-US" b="0" i="0" dirty="0" err="1">
                <a:solidFill>
                  <a:srgbClr val="000000"/>
                </a:solidFill>
                <a:effectLst/>
                <a:latin typeface="+mn-lt"/>
              </a:rPr>
              <a:t>công</a:t>
            </a:r>
            <a:r>
              <a:rPr lang="en-US" b="0" i="0" dirty="0">
                <a:solidFill>
                  <a:srgbClr val="000000"/>
                </a:solidFill>
                <a:effectLst/>
                <a:latin typeface="+mn-lt"/>
              </a:rPr>
              <a:t> </a:t>
            </a:r>
            <a:r>
              <a:rPr lang="en-US" b="0" i="0" dirty="0" err="1">
                <a:solidFill>
                  <a:srgbClr val="000000"/>
                </a:solidFill>
                <a:effectLst/>
                <a:latin typeface="+mn-lt"/>
              </a:rPr>
              <a:t>nghệ</a:t>
            </a:r>
            <a:r>
              <a:rPr lang="en-US" b="0" i="0" dirty="0">
                <a:solidFill>
                  <a:srgbClr val="000000"/>
                </a:solidFill>
                <a:effectLst/>
                <a:latin typeface="+mn-lt"/>
              </a:rPr>
              <a:t> </a:t>
            </a:r>
            <a:r>
              <a:rPr lang="en-US" b="0" i="0" dirty="0" err="1">
                <a:solidFill>
                  <a:srgbClr val="000000"/>
                </a:solidFill>
                <a:effectLst/>
                <a:latin typeface="+mn-lt"/>
              </a:rPr>
              <a:t>mới</a:t>
            </a:r>
            <a:r>
              <a:rPr lang="en-US" b="0" i="0" dirty="0">
                <a:solidFill>
                  <a:srgbClr val="000000"/>
                </a:solidFill>
                <a:effectLst/>
                <a:latin typeface="+mn-lt"/>
              </a:rPr>
              <a:t> </a:t>
            </a:r>
            <a:r>
              <a:rPr lang="en-US" b="0" i="0" dirty="0" err="1">
                <a:solidFill>
                  <a:srgbClr val="000000"/>
                </a:solidFill>
                <a:effectLst/>
                <a:latin typeface="+mn-lt"/>
              </a:rPr>
              <a:t>đã</a:t>
            </a:r>
            <a:r>
              <a:rPr lang="en-US" b="0" i="0" dirty="0">
                <a:solidFill>
                  <a:srgbClr val="000000"/>
                </a:solidFill>
                <a:effectLst/>
                <a:latin typeface="+mn-lt"/>
              </a:rPr>
              <a:t> </a:t>
            </a:r>
            <a:r>
              <a:rPr lang="en-US" b="0" i="0" dirty="0" err="1">
                <a:solidFill>
                  <a:srgbClr val="000000"/>
                </a:solidFill>
                <a:effectLst/>
                <a:latin typeface="+mn-lt"/>
              </a:rPr>
              <a:t>thúc</a:t>
            </a:r>
            <a:r>
              <a:rPr lang="en-US" b="0" i="0" dirty="0">
                <a:solidFill>
                  <a:srgbClr val="000000"/>
                </a:solidFill>
                <a:effectLst/>
                <a:latin typeface="+mn-lt"/>
              </a:rPr>
              <a:t> </a:t>
            </a:r>
            <a:r>
              <a:rPr lang="en-US" b="0" i="0" dirty="0" err="1">
                <a:solidFill>
                  <a:srgbClr val="000000"/>
                </a:solidFill>
                <a:effectLst/>
                <a:latin typeface="+mn-lt"/>
              </a:rPr>
              <a:t>đẩy</a:t>
            </a:r>
            <a:r>
              <a:rPr lang="en-US" b="0" i="0" dirty="0">
                <a:solidFill>
                  <a:srgbClr val="000000"/>
                </a:solidFill>
                <a:effectLst/>
                <a:latin typeface="+mn-lt"/>
              </a:rPr>
              <a:t> </a:t>
            </a:r>
            <a:r>
              <a:rPr lang="en-US" b="0" i="0" dirty="0" err="1">
                <a:solidFill>
                  <a:srgbClr val="000000"/>
                </a:solidFill>
                <a:effectLst/>
                <a:latin typeface="+mn-lt"/>
              </a:rPr>
              <a:t>sự</a:t>
            </a:r>
            <a:r>
              <a:rPr lang="en-US" b="0" i="0" dirty="0">
                <a:solidFill>
                  <a:srgbClr val="000000"/>
                </a:solidFill>
                <a:effectLst/>
                <a:latin typeface="+mn-lt"/>
              </a:rPr>
              <a:t> </a:t>
            </a:r>
            <a:r>
              <a:rPr lang="en-US" b="0" i="0" dirty="0" err="1">
                <a:solidFill>
                  <a:srgbClr val="000000"/>
                </a:solidFill>
                <a:effectLst/>
                <a:latin typeface="+mn-lt"/>
              </a:rPr>
              <a:t>phát</a:t>
            </a:r>
            <a:r>
              <a:rPr lang="en-US" b="0" i="0" dirty="0">
                <a:solidFill>
                  <a:srgbClr val="000000"/>
                </a:solidFill>
                <a:effectLst/>
                <a:latin typeface="+mn-lt"/>
              </a:rPr>
              <a:t> </a:t>
            </a:r>
            <a:r>
              <a:rPr lang="en-US" b="0" i="0" dirty="0" err="1">
                <a:solidFill>
                  <a:srgbClr val="000000"/>
                </a:solidFill>
                <a:effectLst/>
                <a:latin typeface="+mn-lt"/>
              </a:rPr>
              <a:t>triển</a:t>
            </a:r>
            <a:r>
              <a:rPr lang="en-US" b="0" i="0" dirty="0">
                <a:solidFill>
                  <a:srgbClr val="000000"/>
                </a:solidFill>
                <a:effectLst/>
                <a:latin typeface="+mn-lt"/>
              </a:rPr>
              <a:t> </a:t>
            </a:r>
            <a:r>
              <a:rPr lang="en-US" b="0" i="0" dirty="0" err="1">
                <a:solidFill>
                  <a:srgbClr val="000000"/>
                </a:solidFill>
                <a:effectLst/>
                <a:latin typeface="+mn-lt"/>
              </a:rPr>
              <a:t>của</a:t>
            </a:r>
            <a:r>
              <a:rPr lang="en-US" b="0" i="0" dirty="0">
                <a:solidFill>
                  <a:srgbClr val="000000"/>
                </a:solidFill>
                <a:effectLst/>
                <a:latin typeface="+mn-lt"/>
              </a:rPr>
              <a:t> </a:t>
            </a:r>
            <a:r>
              <a:rPr lang="en-US" b="0" i="0" dirty="0" err="1">
                <a:solidFill>
                  <a:srgbClr val="000000"/>
                </a:solidFill>
                <a:effectLst/>
                <a:latin typeface="+mn-lt"/>
              </a:rPr>
              <a:t>việc</a:t>
            </a:r>
            <a:r>
              <a:rPr lang="en-US" b="0" i="0" dirty="0">
                <a:solidFill>
                  <a:srgbClr val="000000"/>
                </a:solidFill>
                <a:effectLst/>
                <a:latin typeface="+mn-lt"/>
              </a:rPr>
              <a:t> </a:t>
            </a:r>
            <a:r>
              <a:rPr lang="en-US" b="0" i="0" dirty="0" err="1">
                <a:solidFill>
                  <a:srgbClr val="000000"/>
                </a:solidFill>
                <a:effectLst/>
                <a:latin typeface="+mn-lt"/>
              </a:rPr>
              <a:t>phân</a:t>
            </a:r>
            <a:r>
              <a:rPr lang="en-US" b="0" i="0" dirty="0">
                <a:solidFill>
                  <a:srgbClr val="000000"/>
                </a:solidFill>
                <a:effectLst/>
                <a:latin typeface="+mn-lt"/>
              </a:rPr>
              <a:t> </a:t>
            </a:r>
            <a:r>
              <a:rPr lang="en-US" b="0" i="0" dirty="0" err="1">
                <a:solidFill>
                  <a:srgbClr val="000000"/>
                </a:solidFill>
                <a:effectLst/>
                <a:latin typeface="+mn-lt"/>
              </a:rPr>
              <a:t>công</a:t>
            </a:r>
            <a:r>
              <a:rPr lang="en-US" b="0" i="0" dirty="0">
                <a:solidFill>
                  <a:srgbClr val="000000"/>
                </a:solidFill>
                <a:effectLst/>
                <a:latin typeface="+mn-lt"/>
              </a:rPr>
              <a:t> </a:t>
            </a:r>
            <a:r>
              <a:rPr lang="en-US" b="0" i="0" dirty="0" err="1">
                <a:solidFill>
                  <a:srgbClr val="000000"/>
                </a:solidFill>
                <a:effectLst/>
                <a:latin typeface="+mn-lt"/>
              </a:rPr>
              <a:t>quốc</a:t>
            </a:r>
            <a:r>
              <a:rPr lang="en-US" b="0" i="0" dirty="0">
                <a:solidFill>
                  <a:srgbClr val="000000"/>
                </a:solidFill>
                <a:effectLst/>
                <a:latin typeface="+mn-lt"/>
              </a:rPr>
              <a:t> </a:t>
            </a:r>
            <a:r>
              <a:rPr lang="en-US" b="0" i="0" dirty="0" err="1">
                <a:solidFill>
                  <a:srgbClr val="000000"/>
                </a:solidFill>
                <a:effectLst/>
                <a:latin typeface="+mn-lt"/>
              </a:rPr>
              <a:t>tế</a:t>
            </a:r>
            <a:r>
              <a:rPr lang="vi-VN" b="0" i="0" dirty="0">
                <a:solidFill>
                  <a:srgbClr val="000000"/>
                </a:solidFill>
                <a:effectLst/>
                <a:latin typeface="+mn-lt"/>
              </a:rPr>
              <a:t>, việc quốc tế hóa sản xuất và việc tăng nhanh tư bản "dư thừa" trong các nước.</a:t>
            </a:r>
            <a:r>
              <a:rPr lang="vi-VN" dirty="0">
                <a:latin typeface="+mn-lt"/>
              </a:rPr>
              <a:t> Nguyên nhân 2 : </a:t>
            </a:r>
            <a:r>
              <a:rPr lang="en-US" b="0" i="0" dirty="0">
                <a:solidFill>
                  <a:srgbClr val="000000"/>
                </a:solidFill>
                <a:effectLst/>
                <a:latin typeface="+mn-lt"/>
              </a:rPr>
              <a:t>do </a:t>
            </a:r>
            <a:r>
              <a:rPr lang="en-US" b="0" i="0" dirty="0" err="1">
                <a:solidFill>
                  <a:srgbClr val="000000"/>
                </a:solidFill>
                <a:effectLst/>
                <a:latin typeface="+mn-lt"/>
              </a:rPr>
              <a:t>sự</a:t>
            </a:r>
            <a:r>
              <a:rPr lang="en-US" b="0" i="0" dirty="0">
                <a:solidFill>
                  <a:srgbClr val="000000"/>
                </a:solidFill>
                <a:effectLst/>
                <a:latin typeface="+mn-lt"/>
              </a:rPr>
              <a:t> tan </a:t>
            </a:r>
            <a:r>
              <a:rPr lang="en-US" b="0" i="0" dirty="0" err="1">
                <a:solidFill>
                  <a:srgbClr val="000000"/>
                </a:solidFill>
                <a:effectLst/>
                <a:latin typeface="+mn-lt"/>
              </a:rPr>
              <a:t>rã</a:t>
            </a:r>
            <a:r>
              <a:rPr lang="en-US" b="0" i="0" dirty="0">
                <a:solidFill>
                  <a:srgbClr val="000000"/>
                </a:solidFill>
                <a:effectLst/>
                <a:latin typeface="+mn-lt"/>
              </a:rPr>
              <a:t> </a:t>
            </a:r>
            <a:r>
              <a:rPr lang="en-US" b="0" i="0" dirty="0" err="1">
                <a:solidFill>
                  <a:srgbClr val="000000"/>
                </a:solidFill>
                <a:effectLst/>
                <a:latin typeface="+mn-lt"/>
              </a:rPr>
              <a:t>của</a:t>
            </a:r>
            <a:r>
              <a:rPr lang="en-US" b="0" i="0" dirty="0">
                <a:solidFill>
                  <a:srgbClr val="000000"/>
                </a:solidFill>
                <a:effectLst/>
                <a:latin typeface="+mn-lt"/>
              </a:rPr>
              <a:t> </a:t>
            </a:r>
            <a:r>
              <a:rPr lang="en-US" b="0" i="0" dirty="0" err="1">
                <a:solidFill>
                  <a:srgbClr val="000000"/>
                </a:solidFill>
                <a:effectLst/>
                <a:latin typeface="+mn-lt"/>
              </a:rPr>
              <a:t>hệ</a:t>
            </a:r>
            <a:r>
              <a:rPr lang="en-US" b="0" i="0" dirty="0">
                <a:solidFill>
                  <a:srgbClr val="000000"/>
                </a:solidFill>
                <a:effectLst/>
                <a:latin typeface="+mn-lt"/>
              </a:rPr>
              <a:t> </a:t>
            </a:r>
            <a:r>
              <a:rPr lang="en-US" b="0" i="0" dirty="0" err="1">
                <a:solidFill>
                  <a:srgbClr val="000000"/>
                </a:solidFill>
                <a:effectLst/>
                <a:latin typeface="+mn-lt"/>
              </a:rPr>
              <a:t>thống</a:t>
            </a:r>
            <a:r>
              <a:rPr lang="en-US" b="0" i="0" dirty="0">
                <a:solidFill>
                  <a:srgbClr val="000000"/>
                </a:solidFill>
                <a:effectLst/>
                <a:latin typeface="+mn-lt"/>
              </a:rPr>
              <a:t> </a:t>
            </a:r>
            <a:r>
              <a:rPr lang="en-US" b="0" i="0" dirty="0" err="1">
                <a:solidFill>
                  <a:srgbClr val="000000"/>
                </a:solidFill>
                <a:effectLst/>
                <a:latin typeface="+mn-lt"/>
              </a:rPr>
              <a:t>thuộc</a:t>
            </a:r>
            <a:r>
              <a:rPr lang="en-US" b="0" i="0" dirty="0">
                <a:solidFill>
                  <a:srgbClr val="000000"/>
                </a:solidFill>
                <a:effectLst/>
                <a:latin typeface="+mn-lt"/>
              </a:rPr>
              <a:t> </a:t>
            </a:r>
            <a:r>
              <a:rPr lang="en-US" b="0" i="0" dirty="0" err="1">
                <a:solidFill>
                  <a:srgbClr val="000000"/>
                </a:solidFill>
                <a:effectLst/>
                <a:latin typeface="+mn-lt"/>
              </a:rPr>
              <a:t>địa</a:t>
            </a:r>
            <a:r>
              <a:rPr lang="en-US" b="0" i="0" dirty="0">
                <a:solidFill>
                  <a:srgbClr val="000000"/>
                </a:solidFill>
                <a:effectLst/>
                <a:latin typeface="+mn-lt"/>
              </a:rPr>
              <a:t> </a:t>
            </a:r>
            <a:r>
              <a:rPr lang="en-US" b="0" i="0" dirty="0" err="1">
                <a:solidFill>
                  <a:srgbClr val="000000"/>
                </a:solidFill>
                <a:effectLst/>
                <a:latin typeface="+mn-lt"/>
              </a:rPr>
              <a:t>cũ</a:t>
            </a:r>
            <a:r>
              <a:rPr lang="en-US" b="0" i="0" dirty="0">
                <a:solidFill>
                  <a:srgbClr val="000000"/>
                </a:solidFill>
                <a:effectLst/>
                <a:latin typeface="+mn-lt"/>
              </a:rPr>
              <a:t> </a:t>
            </a:r>
            <a:r>
              <a:rPr lang="en-US" b="0" i="0" dirty="0" err="1">
                <a:solidFill>
                  <a:srgbClr val="000000"/>
                </a:solidFill>
                <a:effectLst/>
                <a:latin typeface="+mn-lt"/>
              </a:rPr>
              <a:t>sau</a:t>
            </a:r>
            <a:r>
              <a:rPr lang="en-US" b="0" i="0" dirty="0">
                <a:solidFill>
                  <a:srgbClr val="000000"/>
                </a:solidFill>
                <a:effectLst/>
                <a:latin typeface="+mn-lt"/>
              </a:rPr>
              <a:t> </a:t>
            </a:r>
            <a:r>
              <a:rPr lang="en-US" b="0" i="0" dirty="0" err="1">
                <a:solidFill>
                  <a:srgbClr val="000000"/>
                </a:solidFill>
                <a:effectLst/>
                <a:latin typeface="+mn-lt"/>
              </a:rPr>
              <a:t>chiến</a:t>
            </a:r>
            <a:r>
              <a:rPr lang="en-US" b="0" i="0" dirty="0">
                <a:solidFill>
                  <a:srgbClr val="000000"/>
                </a:solidFill>
                <a:effectLst/>
                <a:latin typeface="+mn-lt"/>
              </a:rPr>
              <a:t> </a:t>
            </a:r>
            <a:r>
              <a:rPr lang="en-US" b="0" i="0" dirty="0" err="1">
                <a:solidFill>
                  <a:srgbClr val="000000"/>
                </a:solidFill>
                <a:effectLst/>
                <a:latin typeface="+mn-lt"/>
              </a:rPr>
              <a:t>tranh</a:t>
            </a:r>
            <a:r>
              <a:rPr lang="en-US" b="0" i="0" dirty="0">
                <a:solidFill>
                  <a:srgbClr val="000000"/>
                </a:solidFill>
                <a:effectLst/>
                <a:latin typeface="+mn-lt"/>
              </a:rPr>
              <a:t>.</a:t>
            </a:r>
            <a:endParaRPr lang="en-US" dirty="0">
              <a:latin typeface="+mn-lt"/>
            </a:endParaRPr>
          </a:p>
        </p:txBody>
      </p:sp>
      <p:sp>
        <p:nvSpPr>
          <p:cNvPr id="3" name="Title 2">
            <a:extLst>
              <a:ext uri="{FF2B5EF4-FFF2-40B4-BE49-F238E27FC236}">
                <a16:creationId xmlns="" xmlns:a16="http://schemas.microsoft.com/office/drawing/2014/main" id="{934F9F12-122C-4B2B-9523-BF82D6BB266F}"/>
              </a:ext>
            </a:extLst>
          </p:cNvPr>
          <p:cNvSpPr>
            <a:spLocks noGrp="1"/>
          </p:cNvSpPr>
          <p:nvPr>
            <p:ph type="ctrTitle"/>
          </p:nvPr>
        </p:nvSpPr>
        <p:spPr>
          <a:xfrm>
            <a:off x="611153" y="130974"/>
            <a:ext cx="7974794" cy="946200"/>
          </a:xfrm>
        </p:spPr>
        <p:txBody>
          <a:bodyPr/>
          <a:lstStyle/>
          <a:p>
            <a:r>
              <a:rPr lang="vi-VN" sz="2000" dirty="0">
                <a:latin typeface="+mn-lt"/>
                <a:ea typeface="Roboto Condensed Light" panose="020B0604020202020204" charset="0"/>
              </a:rPr>
              <a:t>C : </a:t>
            </a:r>
            <a:r>
              <a:rPr lang="vi-VN" sz="2000" b="0" i="0" dirty="0">
                <a:solidFill>
                  <a:srgbClr val="000000"/>
                </a:solidFill>
                <a:effectLst/>
                <a:latin typeface="+mn-lt"/>
                <a:ea typeface="Roboto Condensed Light" panose="020B0604020202020204" charset="0"/>
              </a:rPr>
              <a:t>Xuất khẩu tư bản vẫn là cơ sở của độc quyền quốc tế sau chiến tranh,nhưng quy mô,chiều hướng và kết cấu của việc xuất khẩu tư bản đã có bước phát triển mới.</a:t>
            </a:r>
            <a:endParaRPr lang="en-US" sz="2000" dirty="0">
              <a:latin typeface="+mn-lt"/>
              <a:ea typeface="Roboto Condensed Light" panose="020B0604020202020204" charset="0"/>
            </a:endParaRPr>
          </a:p>
        </p:txBody>
      </p:sp>
      <p:pic>
        <p:nvPicPr>
          <p:cNvPr id="4098" name="Picture 2" descr="Xuất khẩu tư bản (Capital export) là gì? Các hình thức xuất khẩu">
            <a:extLst>
              <a:ext uri="{FF2B5EF4-FFF2-40B4-BE49-F238E27FC236}">
                <a16:creationId xmlns="" xmlns:a16="http://schemas.microsoft.com/office/drawing/2014/main" id="{CF44A07E-6AF9-48A2-B85D-45BFBDA21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696816"/>
            <a:ext cx="4572000" cy="2392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939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6019BC-5BA6-4219-AFA0-10F3DC76CF6F}"/>
              </a:ext>
            </a:extLst>
          </p:cNvPr>
          <p:cNvSpPr>
            <a:spLocks noGrp="1"/>
          </p:cNvSpPr>
          <p:nvPr>
            <p:ph type="ctrTitle"/>
          </p:nvPr>
        </p:nvSpPr>
        <p:spPr>
          <a:xfrm flipH="1">
            <a:off x="2060301" y="391646"/>
            <a:ext cx="6713904" cy="569820"/>
          </a:xfrm>
        </p:spPr>
        <p:txBody>
          <a:bodyPr/>
          <a:lstStyle/>
          <a:p>
            <a:pPr algn="ctr"/>
            <a:r>
              <a:rPr lang="vi-VN" dirty="0">
                <a:latin typeface="+mn-lt"/>
              </a:rPr>
              <a:t>Chiều hướng xuất khẩu tư bản thay đổi rõ rệt</a:t>
            </a:r>
            <a:endParaRPr lang="en-US" dirty="0">
              <a:latin typeface="+mn-lt"/>
            </a:endParaRPr>
          </a:p>
        </p:txBody>
      </p:sp>
      <p:sp>
        <p:nvSpPr>
          <p:cNvPr id="3" name="Subtitle 2">
            <a:extLst>
              <a:ext uri="{FF2B5EF4-FFF2-40B4-BE49-F238E27FC236}">
                <a16:creationId xmlns="" xmlns:a16="http://schemas.microsoft.com/office/drawing/2014/main" id="{46C588B5-4BA9-47F9-8323-12EB29C2B417}"/>
              </a:ext>
            </a:extLst>
          </p:cNvPr>
          <p:cNvSpPr>
            <a:spLocks noGrp="1"/>
          </p:cNvSpPr>
          <p:nvPr>
            <p:ph type="subTitle" idx="1"/>
          </p:nvPr>
        </p:nvSpPr>
        <p:spPr>
          <a:xfrm flipH="1">
            <a:off x="2461807" y="1167430"/>
            <a:ext cx="6413251" cy="3754194"/>
          </a:xfrm>
        </p:spPr>
        <p:txBody>
          <a:bodyPr/>
          <a:lstStyle/>
          <a:p>
            <a:pPr algn="l">
              <a:buFontTx/>
              <a:buChar char="-"/>
            </a:pPr>
            <a:r>
              <a:rPr lang="vi-VN" dirty="0">
                <a:latin typeface="+mn-lt"/>
              </a:rPr>
              <a:t>Trước đó : 70% xuất khẩu sang các nước kém phát triển.</a:t>
            </a:r>
          </a:p>
          <a:p>
            <a:pPr algn="l">
              <a:buFontTx/>
              <a:buChar char="-"/>
            </a:pPr>
            <a:r>
              <a:rPr lang="vi-VN" dirty="0">
                <a:latin typeface="+mn-lt"/>
              </a:rPr>
              <a:t>Sau WW2 : ¾ TBXK được đầu tư vào các nước phát triển mở đầu bằng việc tư bản quay trở lại Tây Âu.</a:t>
            </a:r>
            <a:endParaRPr lang="en-US" dirty="0">
              <a:latin typeface="+mn-lt"/>
            </a:endParaRPr>
          </a:p>
        </p:txBody>
      </p:sp>
      <p:pic>
        <p:nvPicPr>
          <p:cNvPr id="5124" name="Picture 4" descr="Sơ lược về lịch sử trang phục Tây Phương (P.3): Từ chủ nghĩa tân cổ điển  đến thời đương đại - DKN.News">
            <a:extLst>
              <a:ext uri="{FF2B5EF4-FFF2-40B4-BE49-F238E27FC236}">
                <a16:creationId xmlns="" xmlns:a16="http://schemas.microsoft.com/office/drawing/2014/main" id="{3ADB5880-0A6E-4624-8069-A4CDDF6725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71749"/>
            <a:ext cx="5758070" cy="2560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46518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434</TotalTime>
  <Words>2040</Words>
  <Application>Microsoft Office PowerPoint</Application>
  <PresentationFormat>On-screen Show (16:9)</PresentationFormat>
  <Paragraphs>115</Paragraphs>
  <Slides>31</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Wingdings</vt:lpstr>
      <vt:lpstr>Times New Roman</vt:lpstr>
      <vt:lpstr>Exo 2</vt:lpstr>
      <vt:lpstr>Fira Sans Extra Condensed Medium</vt:lpstr>
      <vt:lpstr>Arial</vt:lpstr>
      <vt:lpstr>Open Sans</vt:lpstr>
      <vt:lpstr>OpenSans</vt:lpstr>
      <vt:lpstr>Nunito Light</vt:lpstr>
      <vt:lpstr>Roboto Condensed Light</vt:lpstr>
      <vt:lpstr>Tech Newsletter XL by Slidesgo</vt:lpstr>
      <vt:lpstr>MLN101 Presentation.</vt:lpstr>
      <vt:lpstr>Chủ Nghĩa Tư Bản Ngày Nay.</vt:lpstr>
      <vt:lpstr>Những biểu hiện mới trong TBĐQ</vt:lpstr>
      <vt:lpstr>A : Những biểu hiện mới trong TBĐQ</vt:lpstr>
      <vt:lpstr>Lý do xuất hiện nhiều doanh nghiệp vừa và nhỏ</vt:lpstr>
      <vt:lpstr> Lý do xuất hiện nhiều doanh nghiệp vừa và nhỏ</vt:lpstr>
      <vt:lpstr>B :Sự thay đổi trong các hình thức tổ chức và cơ chế thống trị của tư bản tài chính.</vt:lpstr>
      <vt:lpstr>C : Xuất khẩu tư bản vẫn là cơ sở của độc quyền quốc tế sau chiến tranh,nhưng quy mô,chiều hướng và kết cấu của việc xuất khẩu tư bản đã có bước phát triển mới.</vt:lpstr>
      <vt:lpstr>Chiều hướng xuất khẩu tư bản thay đổi rõ rệt</vt:lpstr>
      <vt:lpstr>Từ đầu những năm 70 của thế kỷ XX, đại bộ phận dòng tư bản lại chảy qua chảy lại giữa các nước tư bản chủ nghĩa phát triển với nhau.</vt:lpstr>
      <vt:lpstr>PowerPoint Presentation</vt:lpstr>
      <vt:lpstr>PowerPoint Presentation</vt:lpstr>
      <vt:lpstr>PowerPoint Presentation</vt:lpstr>
      <vt:lpstr>Những biểu hiện mới trong cơ chế điều tiết kinh tế của chủ nghĩa tư bản độc quyền nhà nước</vt:lpstr>
      <vt:lpstr>Từ sau chiến tranh thế giới thứ hai, chủ nghĩa tư bản độc quyền nhà nước có những biểu hiện mới sau: </vt:lpstr>
      <vt:lpstr>Kinh tế thuộc nhà nước và tư nhân kết hợp tăng lên mạnh mẽ.</vt:lpstr>
      <vt:lpstr>Chi tiêu tài chính của các nhà nước tư bản phát triển dùng để điều tiết quá trình tái sản xuất xã hội tăng lên nhiều.   </vt:lpstr>
      <vt:lpstr>Phương thức điều tiết của nhà nước linh hoạt, mềm dẻo hơn với phạm vi rộng hơn.  </vt:lpstr>
      <vt:lpstr>Những nét mới trong sự phát triển của CNTB hiện đại</vt:lpstr>
      <vt:lpstr>PowerPoint Presentation</vt:lpstr>
      <vt:lpstr>PowerPoint Presentation</vt:lpstr>
      <vt:lpstr>PowerPoint Presentation</vt:lpstr>
      <vt:lpstr>Kinh Tế Tri Thức</vt:lpstr>
      <vt:lpstr>PowerPoint Presentation</vt:lpstr>
      <vt:lpstr>PowerPoint Presentation</vt:lpstr>
      <vt:lpstr>Sự điều chỉnh về quan hệ sản xuất và quan hệ giai cấp</vt:lpstr>
      <vt:lpstr>Thể chế quản lý kinh doanh trong nội bộ doanh nghiệp có những biến đổi lớn</vt:lpstr>
      <vt:lpstr>Điều tiết vĩ mô của nhà nước ngày càng được tăng cường  </vt:lpstr>
      <vt:lpstr>Các công ty xuyên quốc gia có vai trò ngày càng quan trọng trong hệ thống kinh tế tư bản chủ nghĩa, là lực lượng chủ yếu thúc đẩy toàn cầu hóa kinh tế</vt:lpstr>
      <vt:lpstr>Điều tiết và phối hợp quốc tế được tăng cường </vt:lpstr>
      <vt:lpstr>Thanks for watching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Minh Pham</dc:creator>
  <cp:lastModifiedBy>Bình An</cp:lastModifiedBy>
  <cp:revision>33</cp:revision>
  <dcterms:modified xsi:type="dcterms:W3CDTF">2021-03-29T06:38:31Z</dcterms:modified>
</cp:coreProperties>
</file>